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  <p:sldMasterId id="2147483703" r:id="rId3"/>
    <p:sldMasterId id="2147483689" r:id="rId4"/>
    <p:sldMasterId id="2147483679" r:id="rId5"/>
    <p:sldMasterId id="2147483660" r:id="rId6"/>
  </p:sldMasterIdLst>
  <p:notesMasterIdLst>
    <p:notesMasterId r:id="rId49"/>
  </p:notesMasterIdLst>
  <p:sldIdLst>
    <p:sldId id="375" r:id="rId7"/>
    <p:sldId id="376" r:id="rId8"/>
    <p:sldId id="318" r:id="rId9"/>
    <p:sldId id="315" r:id="rId10"/>
    <p:sldId id="322" r:id="rId11"/>
    <p:sldId id="320" r:id="rId12"/>
    <p:sldId id="321" r:id="rId13"/>
    <p:sldId id="323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411" r:id="rId23"/>
    <p:sldId id="333" r:id="rId24"/>
    <p:sldId id="412" r:id="rId25"/>
    <p:sldId id="334" r:id="rId26"/>
    <p:sldId id="337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36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B98"/>
    <a:srgbClr val="AB5555"/>
    <a:srgbClr val="3CB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02B9-F4C0-4C07-8AC4-B99BE515869E}" type="datetimeFigureOut">
              <a:rPr lang="en-ID" smtClean="0"/>
              <a:t>02/09/25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D3185-411A-4E31-BE87-A9A4710A19BF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379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1D2E-B8C4-E699-5BDA-173735DFA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8540E-578C-092B-787C-F6C256D6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24646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F4FAF7E-37D3-47C5-803D-4C9CD1658F24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2C7F6-AFC7-2C45-84AE-A162337A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636" y="6356350"/>
            <a:ext cx="4091763" cy="24646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3B88-776E-6AB4-2EF0-0AED53A0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B9C9F-B87F-3580-C359-95090535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053" y="-12397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722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016B-2D0F-C5A8-91CC-BF97B63D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607B8-6A6E-D38C-9810-AEF73B7A8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82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1946-073B-4E37-CA67-5A18653A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1D0A-54E1-B408-B579-25B4CF3F1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BB646-A888-5B0A-DF07-0461009C8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890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E9F57E-C48D-A199-2259-A9857AD3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27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86E3-2B7E-0FAA-1435-BB81297A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088" y="136525"/>
            <a:ext cx="7339642" cy="8504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3B16F-3770-8BCF-5EC5-E9963344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55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FDF6E6-E3A8-45E4-BC29-F9B7B7D66B77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B213D-C3EA-F737-A71F-3B0B1D5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554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3C2E3-8128-F7CE-D2D3-B302BC2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76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FC8D-15E1-ED8B-D3EA-3CC0D69F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674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99E4AF6-B244-6059-886E-36B8DDBE71D0}"/>
              </a:ext>
            </a:extLst>
          </p:cNvPr>
          <p:cNvSpPr/>
          <p:nvPr userDrawn="1"/>
        </p:nvSpPr>
        <p:spPr>
          <a:xfrm>
            <a:off x="0" y="6481923"/>
            <a:ext cx="12221217" cy="707721"/>
          </a:xfrm>
          <a:prstGeom prst="rect">
            <a:avLst/>
          </a:prstGeom>
          <a:solidFill>
            <a:srgbClr val="3CB3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53B951-94F2-F1CF-5673-3833979D6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3D3EC7-D088-8B73-1C75-F0B570C6E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016B-2D0F-C5A8-91CC-BF97B63D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607B8-6A6E-D38C-9810-AEF73B7A8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0254-CC17-28C1-D9DF-A37EDF25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55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AAF1847-2B23-488B-9BFD-E316B6CF9ACB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35F5-6A48-4438-8F90-FC9D2819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554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7CF9-C1F3-0EA9-D2F9-0B6EC8F1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011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1946-073B-4E37-CA67-5A18653A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1D0A-54E1-B408-B579-25B4CF3F1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BB646-A888-5B0A-DF07-0461009C8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407D2-611D-B148-4D34-DD0CEBAA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928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C30479B7-46C9-4903-97AD-6559CEFFC457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04EBA-CA30-8E31-A747-199DD0E7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284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B1B3F-718E-84EC-0456-AA96B75D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739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86E3-2B7E-0FAA-1435-BB81297A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376" y="136525"/>
            <a:ext cx="7339642" cy="8504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3B16F-3770-8BCF-5EC5-E9963344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97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FDF6E6-E3A8-45E4-BC29-F9B7B7D66B77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B213D-C3EA-F737-A71F-3B0B1D5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97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3C2E3-8128-F7CE-D2D3-B302BC2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97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287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1D2E-B8C4-E699-5BDA-173735DFA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8540E-578C-092B-787C-F6C256D6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24646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F4FAF7E-37D3-47C5-803D-4C9CD1658F24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2C7F6-AFC7-2C45-84AE-A162337A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636" y="6356350"/>
            <a:ext cx="4091763" cy="24646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3B88-776E-6AB4-2EF0-0AED53A0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B9C9F-B87F-3580-C359-95090535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053" y="-12397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26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016B-2D0F-C5A8-91CC-BF97B63D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607B8-6A6E-D38C-9810-AEF73B7A8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0254-CC17-28C1-D9DF-A37EDF25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55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AAF1847-2B23-488B-9BFD-E316B6CF9ACB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35F5-6A48-4438-8F90-FC9D2819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554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7CF9-C1F3-0EA9-D2F9-0B6EC8F1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24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1946-073B-4E37-CA67-5A18653A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1D0A-54E1-B408-B579-25B4CF3F1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BB646-A888-5B0A-DF07-0461009C8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407D2-611D-B148-4D34-DD0CEBAA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928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C30479B7-46C9-4903-97AD-6559CEFFC457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04EBA-CA30-8E31-A747-199DD0E7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284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B1B3F-718E-84EC-0456-AA96B75D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7301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86E3-2B7E-0FAA-1435-BB81297A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376" y="136525"/>
            <a:ext cx="7339642" cy="8504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3B16F-3770-8BCF-5EC5-E9963344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97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FDF6E6-E3A8-45E4-BC29-F9B7B7D66B77}" type="datetime1">
              <a:rPr lang="en-ID" smtClean="0"/>
              <a:pPr/>
              <a:t>02/09/25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B213D-C3EA-F737-A71F-3B0B1D5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97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3C2E3-8128-F7CE-D2D3-B302BC2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97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200B04-6864-462C-807D-833D23C14047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583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1D2E-B8C4-E699-5BDA-173735DFA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B9C9F-B87F-3580-C359-95090535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053" y="-12397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399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theme" Target="../theme/them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theme" Target="../theme/theme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9B3E0-17E6-264B-4A24-1B75E23C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13" y="11887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57932D-D822-EF47-AABB-39F4EFD16105}"/>
              </a:ext>
            </a:extLst>
          </p:cNvPr>
          <p:cNvSpPr/>
          <p:nvPr userDrawn="1"/>
        </p:nvSpPr>
        <p:spPr>
          <a:xfrm>
            <a:off x="-12958" y="0"/>
            <a:ext cx="646821" cy="6858000"/>
          </a:xfrm>
          <a:prstGeom prst="rect">
            <a:avLst/>
          </a:prstGeom>
          <a:gradFill flip="none" rotWithShape="1">
            <a:gsLst>
              <a:gs pos="0">
                <a:srgbClr val="98FB98"/>
              </a:gs>
              <a:gs pos="100000">
                <a:schemeClr val="accent1">
                  <a:lumMod val="45000"/>
                  <a:lumOff val="55000"/>
                </a:schemeClr>
              </a:gs>
              <a:gs pos="86000">
                <a:srgbClr val="98FB9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4847F-F656-8948-7D57-FCAD8BBE4841}"/>
              </a:ext>
            </a:extLst>
          </p:cNvPr>
          <p:cNvSpPr/>
          <p:nvPr userDrawn="1"/>
        </p:nvSpPr>
        <p:spPr>
          <a:xfrm>
            <a:off x="-13608" y="-47469"/>
            <a:ext cx="12192000" cy="9805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B4F960F-A2D4-205B-24BE-59693E85FE41}"/>
              </a:ext>
            </a:extLst>
          </p:cNvPr>
          <p:cNvSpPr/>
          <p:nvPr userDrawn="1"/>
        </p:nvSpPr>
        <p:spPr>
          <a:xfrm>
            <a:off x="2456121" y="-47469"/>
            <a:ext cx="9752059" cy="898072"/>
          </a:xfrm>
          <a:custGeom>
            <a:avLst/>
            <a:gdLst>
              <a:gd name="connsiteX0" fmla="*/ 0 w 10034427"/>
              <a:gd name="connsiteY0" fmla="*/ 0 h 914400"/>
              <a:gd name="connsiteX1" fmla="*/ 10034427 w 10034427"/>
              <a:gd name="connsiteY1" fmla="*/ 0 h 914400"/>
              <a:gd name="connsiteX2" fmla="*/ 10034427 w 10034427"/>
              <a:gd name="connsiteY2" fmla="*/ 914400 h 914400"/>
              <a:gd name="connsiteX3" fmla="*/ 0 w 10034427"/>
              <a:gd name="connsiteY3" fmla="*/ 914400 h 914400"/>
              <a:gd name="connsiteX4" fmla="*/ 0 w 10034427"/>
              <a:gd name="connsiteY4" fmla="*/ 0 h 914400"/>
              <a:gd name="connsiteX0" fmla="*/ 1397285 w 10034427"/>
              <a:gd name="connsiteY0" fmla="*/ 0 h 945223"/>
              <a:gd name="connsiteX1" fmla="*/ 10034427 w 10034427"/>
              <a:gd name="connsiteY1" fmla="*/ 30823 h 945223"/>
              <a:gd name="connsiteX2" fmla="*/ 10034427 w 10034427"/>
              <a:gd name="connsiteY2" fmla="*/ 945223 h 945223"/>
              <a:gd name="connsiteX3" fmla="*/ 0 w 10034427"/>
              <a:gd name="connsiteY3" fmla="*/ 945223 h 945223"/>
              <a:gd name="connsiteX4" fmla="*/ 1397285 w 10034427"/>
              <a:gd name="connsiteY4" fmla="*/ 0 h 945223"/>
              <a:gd name="connsiteX0" fmla="*/ 722462 w 10034427"/>
              <a:gd name="connsiteY0" fmla="*/ 3759 h 914400"/>
              <a:gd name="connsiteX1" fmla="*/ 10034427 w 10034427"/>
              <a:gd name="connsiteY1" fmla="*/ 0 h 914400"/>
              <a:gd name="connsiteX2" fmla="*/ 10034427 w 10034427"/>
              <a:gd name="connsiteY2" fmla="*/ 914400 h 914400"/>
              <a:gd name="connsiteX3" fmla="*/ 0 w 10034427"/>
              <a:gd name="connsiteY3" fmla="*/ 914400 h 914400"/>
              <a:gd name="connsiteX4" fmla="*/ 722462 w 10034427"/>
              <a:gd name="connsiteY4" fmla="*/ 3759 h 914400"/>
              <a:gd name="connsiteX0" fmla="*/ 717427 w 10029392"/>
              <a:gd name="connsiteY0" fmla="*/ 3759 h 914400"/>
              <a:gd name="connsiteX1" fmla="*/ 10029392 w 10029392"/>
              <a:gd name="connsiteY1" fmla="*/ 0 h 914400"/>
              <a:gd name="connsiteX2" fmla="*/ 10029392 w 10029392"/>
              <a:gd name="connsiteY2" fmla="*/ 914400 h 914400"/>
              <a:gd name="connsiteX3" fmla="*/ 0 w 10029392"/>
              <a:gd name="connsiteY3" fmla="*/ 911527 h 914400"/>
              <a:gd name="connsiteX4" fmla="*/ 717427 w 10029392"/>
              <a:gd name="connsiteY4" fmla="*/ 3759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9392" h="914400">
                <a:moveTo>
                  <a:pt x="717427" y="3759"/>
                </a:moveTo>
                <a:lnTo>
                  <a:pt x="10029392" y="0"/>
                </a:lnTo>
                <a:lnTo>
                  <a:pt x="10029392" y="914400"/>
                </a:lnTo>
                <a:lnTo>
                  <a:pt x="0" y="911527"/>
                </a:lnTo>
                <a:lnTo>
                  <a:pt x="717427" y="3759"/>
                </a:lnTo>
                <a:close/>
              </a:path>
            </a:pathLst>
          </a:custGeom>
          <a:gradFill flip="none" rotWithShape="1">
            <a:gsLst>
              <a:gs pos="56000">
                <a:srgbClr val="98FB98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F1B2E-FFF2-F704-9045-53C3BD82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141" y="50623"/>
            <a:ext cx="7339642" cy="85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385F0-46B1-6AD7-025D-17A2E63B1A53}"/>
              </a:ext>
            </a:extLst>
          </p:cNvPr>
          <p:cNvCxnSpPr>
            <a:cxnSpLocks/>
          </p:cNvCxnSpPr>
          <p:nvPr userDrawn="1"/>
        </p:nvCxnSpPr>
        <p:spPr>
          <a:xfrm>
            <a:off x="-10628" y="885184"/>
            <a:ext cx="12281068" cy="0"/>
          </a:xfrm>
          <a:prstGeom prst="line">
            <a:avLst/>
          </a:prstGeom>
          <a:ln w="920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2A9305F-8AE1-B472-EE96-8300F2779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35609" r="13040" b="44641"/>
          <a:stretch/>
        </p:blipFill>
        <p:spPr>
          <a:xfrm>
            <a:off x="82658" y="91231"/>
            <a:ext cx="2496519" cy="66566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2F8F7D4-ED95-9244-80E6-7D598A0EFDF5}"/>
              </a:ext>
            </a:extLst>
          </p:cNvPr>
          <p:cNvSpPr/>
          <p:nvPr userDrawn="1"/>
        </p:nvSpPr>
        <p:spPr>
          <a:xfrm>
            <a:off x="-123158" y="796090"/>
            <a:ext cx="175070" cy="175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4" name="Picture 13" descr="A colorful circles and lines on a black background&#10;&#10;Description automatically generated">
            <a:extLst>
              <a:ext uri="{FF2B5EF4-FFF2-40B4-BE49-F238E27FC236}">
                <a16:creationId xmlns:a16="http://schemas.microsoft.com/office/drawing/2014/main" id="{9171C802-04C7-DD43-2AD9-2CB92A9A8D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66" y="5076739"/>
            <a:ext cx="1781261" cy="1781261"/>
          </a:xfrm>
          <a:prstGeom prst="rect">
            <a:avLst/>
          </a:prstGeom>
        </p:spPr>
      </p:pic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4923DC45-0C1A-2BFC-FAE4-D5461305AC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2502" r="6982" b="19249"/>
          <a:stretch/>
        </p:blipFill>
        <p:spPr>
          <a:xfrm>
            <a:off x="21957" y="964840"/>
            <a:ext cx="587694" cy="639581"/>
          </a:xfrm>
          <a:prstGeom prst="rect">
            <a:avLst/>
          </a:prstGeom>
        </p:spPr>
      </p:pic>
      <p:pic>
        <p:nvPicPr>
          <p:cNvPr id="18" name="Picture 17" descr="A logo with blue and red letters&#10;&#10;AI-generated content may be incorrect.">
            <a:extLst>
              <a:ext uri="{FF2B5EF4-FFF2-40B4-BE49-F238E27FC236}">
                <a16:creationId xmlns:a16="http://schemas.microsoft.com/office/drawing/2014/main" id="{CFE0BF5D-7125-FF99-BECF-C8EC5C30CED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9628" r="6658" b="21913"/>
          <a:stretch/>
        </p:blipFill>
        <p:spPr>
          <a:xfrm>
            <a:off x="23354" y="2389729"/>
            <a:ext cx="528623" cy="549493"/>
          </a:xfrm>
          <a:prstGeom prst="rect">
            <a:avLst/>
          </a:prstGeom>
        </p:spPr>
      </p:pic>
      <p:pic>
        <p:nvPicPr>
          <p:cNvPr id="21" name="Picture 20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E6997B4E-D6B2-F4A7-CF8A-CE4A79B6821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4372" r="12481" b="24334"/>
          <a:stretch/>
        </p:blipFill>
        <p:spPr>
          <a:xfrm>
            <a:off x="27401" y="3089710"/>
            <a:ext cx="523136" cy="549493"/>
          </a:xfrm>
          <a:prstGeom prst="rect">
            <a:avLst/>
          </a:prstGeom>
        </p:spPr>
      </p:pic>
      <p:pic>
        <p:nvPicPr>
          <p:cNvPr id="25" name="Picture 24" descr="A logo with blue and orange letters&#10;&#10;AI-generated content may be incorrect.">
            <a:extLst>
              <a:ext uri="{FF2B5EF4-FFF2-40B4-BE49-F238E27FC236}">
                <a16:creationId xmlns:a16="http://schemas.microsoft.com/office/drawing/2014/main" id="{ECEA8B25-C962-9700-5FB7-0D586AC8447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7892" r="10539" b="17070"/>
          <a:stretch/>
        </p:blipFill>
        <p:spPr>
          <a:xfrm>
            <a:off x="49319" y="3802170"/>
            <a:ext cx="518930" cy="648467"/>
          </a:xfrm>
          <a:prstGeom prst="rect">
            <a:avLst/>
          </a:prstGeom>
        </p:spPr>
      </p:pic>
      <p:pic>
        <p:nvPicPr>
          <p:cNvPr id="28" name="Picture 27" descr="A red circle with a letter in it&#10;&#10;AI-generated content may be incorrect.">
            <a:extLst>
              <a:ext uri="{FF2B5EF4-FFF2-40B4-BE49-F238E27FC236}">
                <a16:creationId xmlns:a16="http://schemas.microsoft.com/office/drawing/2014/main" id="{A7319A3C-0CFB-40C1-544E-F9A601F69D8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32524" r="33204" b="36290"/>
          <a:stretch/>
        </p:blipFill>
        <p:spPr>
          <a:xfrm>
            <a:off x="49319" y="5262017"/>
            <a:ext cx="548230" cy="686646"/>
          </a:xfrm>
          <a:prstGeom prst="rect">
            <a:avLst/>
          </a:prstGeom>
        </p:spPr>
      </p:pic>
      <p:pic>
        <p:nvPicPr>
          <p:cNvPr id="30" name="Picture 29" descr="A green circle with letters in it&#10;&#10;AI-generated content may be incorrect.">
            <a:extLst>
              <a:ext uri="{FF2B5EF4-FFF2-40B4-BE49-F238E27FC236}">
                <a16:creationId xmlns:a16="http://schemas.microsoft.com/office/drawing/2014/main" id="{31774E7E-67E8-B3B7-ED24-F28BDD4630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33760" r="32216" b="35054"/>
          <a:stretch/>
        </p:blipFill>
        <p:spPr>
          <a:xfrm>
            <a:off x="42464" y="4562036"/>
            <a:ext cx="555085" cy="671945"/>
          </a:xfrm>
          <a:prstGeom prst="rect">
            <a:avLst/>
          </a:prstGeom>
        </p:spPr>
      </p:pic>
      <p:pic>
        <p:nvPicPr>
          <p:cNvPr id="32" name="Picture 31" descr="A logo with blue and red letters&#10;&#10;AI-generated content may be incorrect.">
            <a:extLst>
              <a:ext uri="{FF2B5EF4-FFF2-40B4-BE49-F238E27FC236}">
                <a16:creationId xmlns:a16="http://schemas.microsoft.com/office/drawing/2014/main" id="{5E58D426-1273-E863-EBCF-2B9E9CC442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7892" r="13939" b="20385"/>
          <a:stretch/>
        </p:blipFill>
        <p:spPr>
          <a:xfrm>
            <a:off x="97599" y="1786368"/>
            <a:ext cx="403145" cy="5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1.00872 0.008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3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9B3E0-17E6-264B-4A24-1B75E23C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13" y="11887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57932D-D822-EF47-AABB-39F4EFD16105}"/>
              </a:ext>
            </a:extLst>
          </p:cNvPr>
          <p:cNvSpPr/>
          <p:nvPr userDrawn="1"/>
        </p:nvSpPr>
        <p:spPr>
          <a:xfrm>
            <a:off x="-12958" y="0"/>
            <a:ext cx="982175" cy="6858000"/>
          </a:xfrm>
          <a:prstGeom prst="rect">
            <a:avLst/>
          </a:prstGeom>
          <a:gradFill flip="none" rotWithShape="1">
            <a:gsLst>
              <a:gs pos="0">
                <a:srgbClr val="98FB98"/>
              </a:gs>
              <a:gs pos="100000">
                <a:schemeClr val="accent1">
                  <a:lumMod val="45000"/>
                  <a:lumOff val="55000"/>
                </a:schemeClr>
              </a:gs>
              <a:gs pos="86000">
                <a:srgbClr val="98FB9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F1B2E-FFF2-F704-9045-53C3BD82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092" y="131429"/>
            <a:ext cx="7339642" cy="85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pic>
        <p:nvPicPr>
          <p:cNvPr id="14" name="Picture 13" descr="A colorful circles and lines on a black background&#10;&#10;Description automatically generated">
            <a:extLst>
              <a:ext uri="{FF2B5EF4-FFF2-40B4-BE49-F238E27FC236}">
                <a16:creationId xmlns:a16="http://schemas.microsoft.com/office/drawing/2014/main" id="{9171C802-04C7-DD43-2AD9-2CB92A9A8D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66" y="5076739"/>
            <a:ext cx="1781261" cy="1781261"/>
          </a:xfrm>
          <a:prstGeom prst="rect">
            <a:avLst/>
          </a:prstGeom>
        </p:spPr>
      </p:pic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4923DC45-0C1A-2BFC-FAE4-D5461305AC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2502" r="6982" b="19249"/>
          <a:stretch/>
        </p:blipFill>
        <p:spPr>
          <a:xfrm>
            <a:off x="10205" y="50623"/>
            <a:ext cx="929984" cy="1012091"/>
          </a:xfrm>
          <a:prstGeom prst="rect">
            <a:avLst/>
          </a:prstGeom>
        </p:spPr>
      </p:pic>
      <p:pic>
        <p:nvPicPr>
          <p:cNvPr id="18" name="Picture 17" descr="A logo with blue and red letters&#10;&#10;AI-generated content may be incorrect.">
            <a:extLst>
              <a:ext uri="{FF2B5EF4-FFF2-40B4-BE49-F238E27FC236}">
                <a16:creationId xmlns:a16="http://schemas.microsoft.com/office/drawing/2014/main" id="{CFE0BF5D-7125-FF99-BECF-C8EC5C30CE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9628" r="6658" b="21913"/>
          <a:stretch/>
        </p:blipFill>
        <p:spPr>
          <a:xfrm>
            <a:off x="151627" y="2157501"/>
            <a:ext cx="528623" cy="549493"/>
          </a:xfrm>
          <a:prstGeom prst="rect">
            <a:avLst/>
          </a:prstGeom>
        </p:spPr>
      </p:pic>
      <p:pic>
        <p:nvPicPr>
          <p:cNvPr id="21" name="Picture 20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E6997B4E-D6B2-F4A7-CF8A-CE4A79B682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4372" r="12481" b="24334"/>
          <a:stretch/>
        </p:blipFill>
        <p:spPr>
          <a:xfrm>
            <a:off x="155674" y="2857482"/>
            <a:ext cx="523136" cy="549493"/>
          </a:xfrm>
          <a:prstGeom prst="rect">
            <a:avLst/>
          </a:prstGeom>
        </p:spPr>
      </p:pic>
      <p:pic>
        <p:nvPicPr>
          <p:cNvPr id="25" name="Picture 24" descr="A logo with blue and orange letters&#10;&#10;AI-generated content may be incorrect.">
            <a:extLst>
              <a:ext uri="{FF2B5EF4-FFF2-40B4-BE49-F238E27FC236}">
                <a16:creationId xmlns:a16="http://schemas.microsoft.com/office/drawing/2014/main" id="{ECEA8B25-C962-9700-5FB7-0D586AC8447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7892" r="10539" b="17070"/>
          <a:stretch/>
        </p:blipFill>
        <p:spPr>
          <a:xfrm>
            <a:off x="177592" y="3569942"/>
            <a:ext cx="518930" cy="648467"/>
          </a:xfrm>
          <a:prstGeom prst="rect">
            <a:avLst/>
          </a:prstGeom>
        </p:spPr>
      </p:pic>
      <p:pic>
        <p:nvPicPr>
          <p:cNvPr id="28" name="Picture 27" descr="A red circle with a letter in it&#10;&#10;AI-generated content may be incorrect.">
            <a:extLst>
              <a:ext uri="{FF2B5EF4-FFF2-40B4-BE49-F238E27FC236}">
                <a16:creationId xmlns:a16="http://schemas.microsoft.com/office/drawing/2014/main" id="{A7319A3C-0CFB-40C1-544E-F9A601F69D8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32524" r="33204" b="36290"/>
          <a:stretch/>
        </p:blipFill>
        <p:spPr>
          <a:xfrm>
            <a:off x="177592" y="5029789"/>
            <a:ext cx="548230" cy="686646"/>
          </a:xfrm>
          <a:prstGeom prst="rect">
            <a:avLst/>
          </a:prstGeom>
        </p:spPr>
      </p:pic>
      <p:pic>
        <p:nvPicPr>
          <p:cNvPr id="30" name="Picture 29" descr="A green circle with letters in it&#10;&#10;AI-generated content may be incorrect.">
            <a:extLst>
              <a:ext uri="{FF2B5EF4-FFF2-40B4-BE49-F238E27FC236}">
                <a16:creationId xmlns:a16="http://schemas.microsoft.com/office/drawing/2014/main" id="{31774E7E-67E8-B3B7-ED24-F28BDD4630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33760" r="32216" b="35054"/>
          <a:stretch/>
        </p:blipFill>
        <p:spPr>
          <a:xfrm>
            <a:off x="170737" y="4329808"/>
            <a:ext cx="555085" cy="671945"/>
          </a:xfrm>
          <a:prstGeom prst="rect">
            <a:avLst/>
          </a:prstGeom>
        </p:spPr>
      </p:pic>
      <p:pic>
        <p:nvPicPr>
          <p:cNvPr id="32" name="Picture 31" descr="A logo with blue and red letters&#10;&#10;AI-generated content may be incorrect.">
            <a:extLst>
              <a:ext uri="{FF2B5EF4-FFF2-40B4-BE49-F238E27FC236}">
                <a16:creationId xmlns:a16="http://schemas.microsoft.com/office/drawing/2014/main" id="{5E58D426-1273-E863-EBCF-2B9E9CC442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7892" r="13939" b="20385"/>
          <a:stretch/>
        </p:blipFill>
        <p:spPr>
          <a:xfrm>
            <a:off x="182329" y="1512375"/>
            <a:ext cx="436306" cy="5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9B3E0-17E6-264B-4A24-1B75E23C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13" y="11887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57932D-D822-EF47-AABB-39F4EFD16105}"/>
              </a:ext>
            </a:extLst>
          </p:cNvPr>
          <p:cNvSpPr/>
          <p:nvPr userDrawn="1"/>
        </p:nvSpPr>
        <p:spPr>
          <a:xfrm>
            <a:off x="-12958" y="6258910"/>
            <a:ext cx="12191350" cy="599090"/>
          </a:xfrm>
          <a:prstGeom prst="rect">
            <a:avLst/>
          </a:prstGeom>
          <a:gradFill flip="none" rotWithShape="1">
            <a:gsLst>
              <a:gs pos="0">
                <a:srgbClr val="98FB98"/>
              </a:gs>
              <a:gs pos="100000">
                <a:schemeClr val="accent1">
                  <a:lumMod val="45000"/>
                  <a:lumOff val="55000"/>
                </a:schemeClr>
              </a:gs>
              <a:gs pos="39000">
                <a:srgbClr val="98FB9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4847F-F656-8948-7D57-FCAD8BBE4841}"/>
              </a:ext>
            </a:extLst>
          </p:cNvPr>
          <p:cNvSpPr/>
          <p:nvPr userDrawn="1"/>
        </p:nvSpPr>
        <p:spPr>
          <a:xfrm>
            <a:off x="-13608" y="-47469"/>
            <a:ext cx="12192000" cy="9805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B4F960F-A2D4-205B-24BE-59693E85FE41}"/>
              </a:ext>
            </a:extLst>
          </p:cNvPr>
          <p:cNvSpPr/>
          <p:nvPr userDrawn="1"/>
        </p:nvSpPr>
        <p:spPr>
          <a:xfrm>
            <a:off x="2456121" y="-47469"/>
            <a:ext cx="9752059" cy="898072"/>
          </a:xfrm>
          <a:custGeom>
            <a:avLst/>
            <a:gdLst>
              <a:gd name="connsiteX0" fmla="*/ 0 w 10034427"/>
              <a:gd name="connsiteY0" fmla="*/ 0 h 914400"/>
              <a:gd name="connsiteX1" fmla="*/ 10034427 w 10034427"/>
              <a:gd name="connsiteY1" fmla="*/ 0 h 914400"/>
              <a:gd name="connsiteX2" fmla="*/ 10034427 w 10034427"/>
              <a:gd name="connsiteY2" fmla="*/ 914400 h 914400"/>
              <a:gd name="connsiteX3" fmla="*/ 0 w 10034427"/>
              <a:gd name="connsiteY3" fmla="*/ 914400 h 914400"/>
              <a:gd name="connsiteX4" fmla="*/ 0 w 10034427"/>
              <a:gd name="connsiteY4" fmla="*/ 0 h 914400"/>
              <a:gd name="connsiteX0" fmla="*/ 1397285 w 10034427"/>
              <a:gd name="connsiteY0" fmla="*/ 0 h 945223"/>
              <a:gd name="connsiteX1" fmla="*/ 10034427 w 10034427"/>
              <a:gd name="connsiteY1" fmla="*/ 30823 h 945223"/>
              <a:gd name="connsiteX2" fmla="*/ 10034427 w 10034427"/>
              <a:gd name="connsiteY2" fmla="*/ 945223 h 945223"/>
              <a:gd name="connsiteX3" fmla="*/ 0 w 10034427"/>
              <a:gd name="connsiteY3" fmla="*/ 945223 h 945223"/>
              <a:gd name="connsiteX4" fmla="*/ 1397285 w 10034427"/>
              <a:gd name="connsiteY4" fmla="*/ 0 h 945223"/>
              <a:gd name="connsiteX0" fmla="*/ 722462 w 10034427"/>
              <a:gd name="connsiteY0" fmla="*/ 3759 h 914400"/>
              <a:gd name="connsiteX1" fmla="*/ 10034427 w 10034427"/>
              <a:gd name="connsiteY1" fmla="*/ 0 h 914400"/>
              <a:gd name="connsiteX2" fmla="*/ 10034427 w 10034427"/>
              <a:gd name="connsiteY2" fmla="*/ 914400 h 914400"/>
              <a:gd name="connsiteX3" fmla="*/ 0 w 10034427"/>
              <a:gd name="connsiteY3" fmla="*/ 914400 h 914400"/>
              <a:gd name="connsiteX4" fmla="*/ 722462 w 10034427"/>
              <a:gd name="connsiteY4" fmla="*/ 3759 h 914400"/>
              <a:gd name="connsiteX0" fmla="*/ 717427 w 10029392"/>
              <a:gd name="connsiteY0" fmla="*/ 3759 h 914400"/>
              <a:gd name="connsiteX1" fmla="*/ 10029392 w 10029392"/>
              <a:gd name="connsiteY1" fmla="*/ 0 h 914400"/>
              <a:gd name="connsiteX2" fmla="*/ 10029392 w 10029392"/>
              <a:gd name="connsiteY2" fmla="*/ 914400 h 914400"/>
              <a:gd name="connsiteX3" fmla="*/ 0 w 10029392"/>
              <a:gd name="connsiteY3" fmla="*/ 911527 h 914400"/>
              <a:gd name="connsiteX4" fmla="*/ 717427 w 10029392"/>
              <a:gd name="connsiteY4" fmla="*/ 3759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9392" h="914400">
                <a:moveTo>
                  <a:pt x="717427" y="3759"/>
                </a:moveTo>
                <a:lnTo>
                  <a:pt x="10029392" y="0"/>
                </a:lnTo>
                <a:lnTo>
                  <a:pt x="10029392" y="914400"/>
                </a:lnTo>
                <a:lnTo>
                  <a:pt x="0" y="911527"/>
                </a:lnTo>
                <a:lnTo>
                  <a:pt x="717427" y="3759"/>
                </a:lnTo>
                <a:close/>
              </a:path>
            </a:pathLst>
          </a:custGeom>
          <a:gradFill flip="none" rotWithShape="1">
            <a:gsLst>
              <a:gs pos="83000">
                <a:srgbClr val="98FB98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F1B2E-FFF2-F704-9045-53C3BD82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141" y="50623"/>
            <a:ext cx="7339642" cy="85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385F0-46B1-6AD7-025D-17A2E63B1A53}"/>
              </a:ext>
            </a:extLst>
          </p:cNvPr>
          <p:cNvCxnSpPr>
            <a:cxnSpLocks/>
          </p:cNvCxnSpPr>
          <p:nvPr userDrawn="1"/>
        </p:nvCxnSpPr>
        <p:spPr>
          <a:xfrm>
            <a:off x="-10628" y="885184"/>
            <a:ext cx="12281068" cy="0"/>
          </a:xfrm>
          <a:prstGeom prst="line">
            <a:avLst/>
          </a:prstGeom>
          <a:ln w="920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2A9305F-8AE1-B472-EE96-8300F2779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35609" r="13040" b="44641"/>
          <a:stretch/>
        </p:blipFill>
        <p:spPr>
          <a:xfrm>
            <a:off x="82658" y="91231"/>
            <a:ext cx="2496519" cy="66566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2F8F7D4-ED95-9244-80E6-7D598A0EFDF5}"/>
              </a:ext>
            </a:extLst>
          </p:cNvPr>
          <p:cNvSpPr/>
          <p:nvPr userDrawn="1"/>
        </p:nvSpPr>
        <p:spPr>
          <a:xfrm>
            <a:off x="-123158" y="796090"/>
            <a:ext cx="175070" cy="175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8" name="Picture 17" descr="A logo with blue and red letters&#10;&#10;AI-generated content may be incorrect.">
            <a:extLst>
              <a:ext uri="{FF2B5EF4-FFF2-40B4-BE49-F238E27FC236}">
                <a16:creationId xmlns:a16="http://schemas.microsoft.com/office/drawing/2014/main" id="{CFE0BF5D-7125-FF99-BECF-C8EC5C30CE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9628" r="6658" b="21913"/>
          <a:stretch/>
        </p:blipFill>
        <p:spPr>
          <a:xfrm>
            <a:off x="9595141" y="6289994"/>
            <a:ext cx="528623" cy="549493"/>
          </a:xfrm>
          <a:prstGeom prst="rect">
            <a:avLst/>
          </a:prstGeom>
        </p:spPr>
      </p:pic>
      <p:pic>
        <p:nvPicPr>
          <p:cNvPr id="21" name="Picture 20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E6997B4E-D6B2-F4A7-CF8A-CE4A79B682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4372" r="12481" b="24334"/>
          <a:stretch/>
        </p:blipFill>
        <p:spPr>
          <a:xfrm>
            <a:off x="10125809" y="6289994"/>
            <a:ext cx="523136" cy="549493"/>
          </a:xfrm>
          <a:prstGeom prst="rect">
            <a:avLst/>
          </a:prstGeom>
        </p:spPr>
      </p:pic>
      <p:pic>
        <p:nvPicPr>
          <p:cNvPr id="25" name="Picture 24" descr="A logo with blue and orange letters&#10;&#10;AI-generated content may be incorrect.">
            <a:extLst>
              <a:ext uri="{FF2B5EF4-FFF2-40B4-BE49-F238E27FC236}">
                <a16:creationId xmlns:a16="http://schemas.microsoft.com/office/drawing/2014/main" id="{ECEA8B25-C962-9700-5FB7-0D586AC844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7892" r="10539" b="17070"/>
          <a:stretch/>
        </p:blipFill>
        <p:spPr>
          <a:xfrm>
            <a:off x="9165421" y="6320620"/>
            <a:ext cx="395815" cy="494619"/>
          </a:xfrm>
          <a:prstGeom prst="rect">
            <a:avLst/>
          </a:prstGeom>
        </p:spPr>
      </p:pic>
      <p:pic>
        <p:nvPicPr>
          <p:cNvPr id="28" name="Picture 27" descr="A red circle with a letter in it&#10;&#10;AI-generated content may be incorrect.">
            <a:extLst>
              <a:ext uri="{FF2B5EF4-FFF2-40B4-BE49-F238E27FC236}">
                <a16:creationId xmlns:a16="http://schemas.microsoft.com/office/drawing/2014/main" id="{A7319A3C-0CFB-40C1-544E-F9A601F69D8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32524" r="33204" b="36290"/>
          <a:stretch/>
        </p:blipFill>
        <p:spPr>
          <a:xfrm>
            <a:off x="11306304" y="6300702"/>
            <a:ext cx="430817" cy="539589"/>
          </a:xfrm>
          <a:prstGeom prst="rect">
            <a:avLst/>
          </a:prstGeom>
        </p:spPr>
      </p:pic>
      <p:pic>
        <p:nvPicPr>
          <p:cNvPr id="30" name="Picture 29" descr="A green circle with letters in it&#10;&#10;AI-generated content may be incorrect.">
            <a:extLst>
              <a:ext uri="{FF2B5EF4-FFF2-40B4-BE49-F238E27FC236}">
                <a16:creationId xmlns:a16="http://schemas.microsoft.com/office/drawing/2014/main" id="{31774E7E-67E8-B3B7-ED24-F28BDD46303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33760" r="32216" b="35054"/>
          <a:stretch/>
        </p:blipFill>
        <p:spPr>
          <a:xfrm>
            <a:off x="10716755" y="6315046"/>
            <a:ext cx="453929" cy="549493"/>
          </a:xfrm>
          <a:prstGeom prst="rect">
            <a:avLst/>
          </a:prstGeom>
        </p:spPr>
      </p:pic>
      <p:pic>
        <p:nvPicPr>
          <p:cNvPr id="32" name="Picture 31" descr="A logo with blue and red letters&#10;&#10;AI-generated content may be incorrect.">
            <a:extLst>
              <a:ext uri="{FF2B5EF4-FFF2-40B4-BE49-F238E27FC236}">
                <a16:creationId xmlns:a16="http://schemas.microsoft.com/office/drawing/2014/main" id="{5E58D426-1273-E863-EBCF-2B9E9CC4422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7892" r="13939" b="20385"/>
          <a:stretch/>
        </p:blipFill>
        <p:spPr>
          <a:xfrm>
            <a:off x="8690904" y="6320620"/>
            <a:ext cx="383705" cy="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1.00872 0.008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3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DC9D6D-021D-1116-FCAB-73C9BEAEAF2B}"/>
              </a:ext>
            </a:extLst>
          </p:cNvPr>
          <p:cNvSpPr/>
          <p:nvPr userDrawn="1"/>
        </p:nvSpPr>
        <p:spPr>
          <a:xfrm>
            <a:off x="-12960" y="4013"/>
            <a:ext cx="12204960" cy="905324"/>
          </a:xfrm>
          <a:prstGeom prst="rect">
            <a:avLst/>
          </a:prstGeom>
          <a:gradFill flip="none" rotWithShape="1">
            <a:gsLst>
              <a:gs pos="14000">
                <a:srgbClr val="98FB98"/>
              </a:gs>
              <a:gs pos="100000">
                <a:schemeClr val="accent1">
                  <a:lumMod val="45000"/>
                  <a:lumOff val="55000"/>
                </a:schemeClr>
              </a:gs>
              <a:gs pos="94000">
                <a:srgbClr val="98FB98"/>
              </a:gs>
              <a:gs pos="5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2AA1DD-680A-2E17-5103-9F7B0321E842}"/>
              </a:ext>
            </a:extLst>
          </p:cNvPr>
          <p:cNvSpPr/>
          <p:nvPr userDrawn="1"/>
        </p:nvSpPr>
        <p:spPr>
          <a:xfrm>
            <a:off x="-12958" y="0"/>
            <a:ext cx="646821" cy="6858000"/>
          </a:xfrm>
          <a:prstGeom prst="rect">
            <a:avLst/>
          </a:prstGeom>
          <a:gradFill flip="none" rotWithShape="1">
            <a:gsLst>
              <a:gs pos="0">
                <a:srgbClr val="98FB98"/>
              </a:gs>
              <a:gs pos="100000">
                <a:schemeClr val="accent1">
                  <a:lumMod val="45000"/>
                  <a:lumOff val="55000"/>
                </a:schemeClr>
              </a:gs>
              <a:gs pos="86000">
                <a:srgbClr val="98FB9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64049-570C-B582-30C7-3CF0173117B3}"/>
              </a:ext>
            </a:extLst>
          </p:cNvPr>
          <p:cNvGrpSpPr/>
          <p:nvPr userDrawn="1"/>
        </p:nvGrpSpPr>
        <p:grpSpPr>
          <a:xfrm>
            <a:off x="23354" y="1931692"/>
            <a:ext cx="574195" cy="4269219"/>
            <a:chOff x="13799" y="1826480"/>
            <a:chExt cx="574195" cy="4269219"/>
          </a:xfrm>
        </p:grpSpPr>
        <p:pic>
          <p:nvPicPr>
            <p:cNvPr id="11" name="Picture 10" descr="A logo with blue and red letters&#10;&#10;AI-generated content may be incorrect.">
              <a:extLst>
                <a:ext uri="{FF2B5EF4-FFF2-40B4-BE49-F238E27FC236}">
                  <a16:creationId xmlns:a16="http://schemas.microsoft.com/office/drawing/2014/main" id="{ADE03A2C-D824-6857-F8BF-83AC899FF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9628" r="6658" b="21913"/>
            <a:stretch/>
          </p:blipFill>
          <p:spPr>
            <a:xfrm>
              <a:off x="13799" y="2536765"/>
              <a:ext cx="528623" cy="549493"/>
            </a:xfrm>
            <a:prstGeom prst="rect">
              <a:avLst/>
            </a:prstGeom>
          </p:spPr>
        </p:pic>
        <p:pic>
          <p:nvPicPr>
            <p:cNvPr id="12" name="Picture 11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AC0AAAA5-C75F-03A0-DD6C-A4EB196FE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8" t="14372" r="12481" b="24334"/>
            <a:stretch/>
          </p:blipFill>
          <p:spPr>
            <a:xfrm>
              <a:off x="17846" y="3236746"/>
              <a:ext cx="523136" cy="549493"/>
            </a:xfrm>
            <a:prstGeom prst="rect">
              <a:avLst/>
            </a:prstGeom>
          </p:spPr>
        </p:pic>
        <p:pic>
          <p:nvPicPr>
            <p:cNvPr id="13" name="Picture 12" descr="A logo with blue and orange letters&#10;&#10;AI-generated content may be incorrect.">
              <a:extLst>
                <a:ext uri="{FF2B5EF4-FFF2-40B4-BE49-F238E27FC236}">
                  <a16:creationId xmlns:a16="http://schemas.microsoft.com/office/drawing/2014/main" id="{F8D35530-53D6-7109-70BD-8889F8039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6" t="7892" r="10539" b="17070"/>
            <a:stretch/>
          </p:blipFill>
          <p:spPr>
            <a:xfrm>
              <a:off x="39764" y="3949206"/>
              <a:ext cx="518930" cy="648467"/>
            </a:xfrm>
            <a:prstGeom prst="rect">
              <a:avLst/>
            </a:prstGeom>
          </p:spPr>
        </p:pic>
        <p:pic>
          <p:nvPicPr>
            <p:cNvPr id="14" name="Picture 13" descr="A red circle with a letter in it&#10;&#10;AI-generated content may be incorrect.">
              <a:extLst>
                <a:ext uri="{FF2B5EF4-FFF2-40B4-BE49-F238E27FC236}">
                  <a16:creationId xmlns:a16="http://schemas.microsoft.com/office/drawing/2014/main" id="{0A42FDBF-3B46-95F4-3D93-CFA071C57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4" t="32524" r="33204" b="36290"/>
            <a:stretch/>
          </p:blipFill>
          <p:spPr>
            <a:xfrm>
              <a:off x="39764" y="5409053"/>
              <a:ext cx="548230" cy="686646"/>
            </a:xfrm>
            <a:prstGeom prst="rect">
              <a:avLst/>
            </a:prstGeom>
          </p:spPr>
        </p:pic>
        <p:pic>
          <p:nvPicPr>
            <p:cNvPr id="17" name="Picture 16" descr="A green circle with letters in it&#10;&#10;AI-generated content may be incorrect.">
              <a:extLst>
                <a:ext uri="{FF2B5EF4-FFF2-40B4-BE49-F238E27FC236}">
                  <a16:creationId xmlns:a16="http://schemas.microsoft.com/office/drawing/2014/main" id="{8EDA5399-2D57-F1F7-1BAB-8D621FAC21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8" t="33760" r="32216" b="35054"/>
            <a:stretch/>
          </p:blipFill>
          <p:spPr>
            <a:xfrm>
              <a:off x="32909" y="4709072"/>
              <a:ext cx="555085" cy="671945"/>
            </a:xfrm>
            <a:prstGeom prst="rect">
              <a:avLst/>
            </a:prstGeom>
          </p:spPr>
        </p:pic>
        <p:pic>
          <p:nvPicPr>
            <p:cNvPr id="18" name="Picture 17" descr="A logo with blue and red letters&#10;&#10;AI-generated content may be incorrect.">
              <a:extLst>
                <a:ext uri="{FF2B5EF4-FFF2-40B4-BE49-F238E27FC236}">
                  <a16:creationId xmlns:a16="http://schemas.microsoft.com/office/drawing/2014/main" id="{C70EBA66-6723-0415-1446-74DFA9A50B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6" t="7892" r="13939" b="20385"/>
            <a:stretch/>
          </p:blipFill>
          <p:spPr>
            <a:xfrm>
              <a:off x="44500" y="1826480"/>
              <a:ext cx="488044" cy="614653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F1B2E-FFF2-F704-9045-53C3BD82439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84939" y="309552"/>
            <a:ext cx="8517086" cy="41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C59398-B292-0AA7-FA7C-FE36871D14E3}"/>
              </a:ext>
            </a:extLst>
          </p:cNvPr>
          <p:cNvSpPr/>
          <p:nvPr userDrawn="1"/>
        </p:nvSpPr>
        <p:spPr>
          <a:xfrm>
            <a:off x="-12958" y="4014"/>
            <a:ext cx="1665025" cy="8662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2A9305F-8AE1-B472-EE96-8300F2779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35609" r="13040" b="44641"/>
          <a:stretch/>
        </p:blipFill>
        <p:spPr>
          <a:xfrm>
            <a:off x="49319" y="247220"/>
            <a:ext cx="1571090" cy="418909"/>
          </a:xfrm>
          <a:prstGeom prst="rect">
            <a:avLst/>
          </a:prstGeom>
        </p:spPr>
      </p:pic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1C3E92E-3F70-580E-EE39-E14D9CDF72A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2502" r="6982" b="19249"/>
          <a:stretch/>
        </p:blipFill>
        <p:spPr>
          <a:xfrm>
            <a:off x="26159" y="1020736"/>
            <a:ext cx="587694" cy="6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3761F1-EA73-AC5A-8257-3EB726638926}"/>
              </a:ext>
            </a:extLst>
          </p:cNvPr>
          <p:cNvGrpSpPr/>
          <p:nvPr userDrawn="1"/>
        </p:nvGrpSpPr>
        <p:grpSpPr>
          <a:xfrm>
            <a:off x="-12958" y="0"/>
            <a:ext cx="646821" cy="6858000"/>
            <a:chOff x="-12958" y="0"/>
            <a:chExt cx="646821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DEC8AA-0657-780C-378A-DCC45BB7068C}"/>
                </a:ext>
              </a:extLst>
            </p:cNvPr>
            <p:cNvSpPr/>
            <p:nvPr userDrawn="1"/>
          </p:nvSpPr>
          <p:spPr>
            <a:xfrm>
              <a:off x="-12958" y="0"/>
              <a:ext cx="646821" cy="6858000"/>
            </a:xfrm>
            <a:prstGeom prst="rect">
              <a:avLst/>
            </a:prstGeom>
            <a:gradFill flip="none" rotWithShape="1">
              <a:gsLst>
                <a:gs pos="0">
                  <a:srgbClr val="98FB98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6000">
                  <a:srgbClr val="98FB9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0161AAE2-6111-279F-3165-3ED8BDDBA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5" t="12502" r="6982" b="19249"/>
            <a:stretch/>
          </p:blipFill>
          <p:spPr>
            <a:xfrm>
              <a:off x="21957" y="964840"/>
              <a:ext cx="587694" cy="63958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C2D437-C045-5478-70E0-7BB0511F0D42}"/>
                </a:ext>
              </a:extLst>
            </p:cNvPr>
            <p:cNvGrpSpPr/>
            <p:nvPr userDrawn="1"/>
          </p:nvGrpSpPr>
          <p:grpSpPr>
            <a:xfrm>
              <a:off x="23354" y="1679444"/>
              <a:ext cx="574195" cy="4269219"/>
              <a:chOff x="13799" y="1826480"/>
              <a:chExt cx="574195" cy="4269219"/>
            </a:xfrm>
          </p:grpSpPr>
          <p:pic>
            <p:nvPicPr>
              <p:cNvPr id="18" name="Picture 17" descr="A logo with blue and red letters&#10;&#10;AI-generated content may be incorrect.">
                <a:extLst>
                  <a:ext uri="{FF2B5EF4-FFF2-40B4-BE49-F238E27FC236}">
                    <a16:creationId xmlns:a16="http://schemas.microsoft.com/office/drawing/2014/main" id="{CF4F5861-F260-545F-0F8F-7CA745B4F3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4" t="9628" r="6658" b="21913"/>
              <a:stretch/>
            </p:blipFill>
            <p:spPr>
              <a:xfrm>
                <a:off x="13799" y="2536765"/>
                <a:ext cx="528623" cy="549493"/>
              </a:xfrm>
              <a:prstGeom prst="rect">
                <a:avLst/>
              </a:prstGeom>
            </p:spPr>
          </p:pic>
          <p:pic>
            <p:nvPicPr>
              <p:cNvPr id="19" name="Picture 18" descr="A logo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421AFC7-3355-34FA-BAF9-9D5AE58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68" t="14372" r="12481" b="24334"/>
              <a:stretch/>
            </p:blipFill>
            <p:spPr>
              <a:xfrm>
                <a:off x="17846" y="3236746"/>
                <a:ext cx="523136" cy="549493"/>
              </a:xfrm>
              <a:prstGeom prst="rect">
                <a:avLst/>
              </a:prstGeom>
            </p:spPr>
          </p:pic>
          <p:pic>
            <p:nvPicPr>
              <p:cNvPr id="21" name="Picture 20" descr="A logo with blue and orange letters&#10;&#10;AI-generated content may be incorrect.">
                <a:extLst>
                  <a:ext uri="{FF2B5EF4-FFF2-40B4-BE49-F238E27FC236}">
                    <a16:creationId xmlns:a16="http://schemas.microsoft.com/office/drawing/2014/main" id="{4AEBC6A2-FDAC-F485-0F14-F5F1B20677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6" t="7892" r="10539" b="17070"/>
              <a:stretch/>
            </p:blipFill>
            <p:spPr>
              <a:xfrm>
                <a:off x="39764" y="3949206"/>
                <a:ext cx="518930" cy="648467"/>
              </a:xfrm>
              <a:prstGeom prst="rect">
                <a:avLst/>
              </a:prstGeom>
            </p:spPr>
          </p:pic>
          <p:pic>
            <p:nvPicPr>
              <p:cNvPr id="23" name="Picture 22" descr="A red circle with a letter in it&#10;&#10;AI-generated content may be incorrect.">
                <a:extLst>
                  <a:ext uri="{FF2B5EF4-FFF2-40B4-BE49-F238E27FC236}">
                    <a16:creationId xmlns:a16="http://schemas.microsoft.com/office/drawing/2014/main" id="{F6E9CE2D-6D29-B120-D1C2-07AA9AEF773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34" t="32524" r="33204" b="36290"/>
              <a:stretch/>
            </p:blipFill>
            <p:spPr>
              <a:xfrm>
                <a:off x="39764" y="5409053"/>
                <a:ext cx="548230" cy="686646"/>
              </a:xfrm>
              <a:prstGeom prst="rect">
                <a:avLst/>
              </a:prstGeom>
            </p:spPr>
          </p:pic>
          <p:pic>
            <p:nvPicPr>
              <p:cNvPr id="25" name="Picture 24" descr="A green circle with letters in it&#10;&#10;AI-generated content may be incorrect.">
                <a:extLst>
                  <a:ext uri="{FF2B5EF4-FFF2-40B4-BE49-F238E27FC236}">
                    <a16:creationId xmlns:a16="http://schemas.microsoft.com/office/drawing/2014/main" id="{FA716D8B-347D-69C7-DDC8-285B0E6037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68" t="33760" r="32216" b="35054"/>
              <a:stretch/>
            </p:blipFill>
            <p:spPr>
              <a:xfrm>
                <a:off x="32909" y="4709072"/>
                <a:ext cx="555085" cy="671945"/>
              </a:xfrm>
              <a:prstGeom prst="rect">
                <a:avLst/>
              </a:prstGeom>
            </p:spPr>
          </p:pic>
          <p:pic>
            <p:nvPicPr>
              <p:cNvPr id="26" name="Picture 25" descr="A logo with blue and red letters&#10;&#10;AI-generated content may be incorrect.">
                <a:extLst>
                  <a:ext uri="{FF2B5EF4-FFF2-40B4-BE49-F238E27FC236}">
                    <a16:creationId xmlns:a16="http://schemas.microsoft.com/office/drawing/2014/main" id="{BFE9B1B7-22A1-E333-58C8-05750C53E3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86" t="7892" r="13939" b="20385"/>
              <a:stretch/>
            </p:blipFill>
            <p:spPr>
              <a:xfrm>
                <a:off x="44500" y="1826480"/>
                <a:ext cx="488044" cy="614653"/>
              </a:xfrm>
              <a:prstGeom prst="rect">
                <a:avLst/>
              </a:prstGeom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1E4847F-F656-8948-7D57-FCAD8BBE4841}"/>
              </a:ext>
            </a:extLst>
          </p:cNvPr>
          <p:cNvSpPr/>
          <p:nvPr userDrawn="1"/>
        </p:nvSpPr>
        <p:spPr>
          <a:xfrm>
            <a:off x="-13608" y="18662"/>
            <a:ext cx="12192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B4F960F-A2D4-205B-24BE-59693E85FE41}"/>
              </a:ext>
            </a:extLst>
          </p:cNvPr>
          <p:cNvSpPr/>
          <p:nvPr userDrawn="1"/>
        </p:nvSpPr>
        <p:spPr>
          <a:xfrm>
            <a:off x="2456121" y="35595"/>
            <a:ext cx="9752059" cy="815007"/>
          </a:xfrm>
          <a:custGeom>
            <a:avLst/>
            <a:gdLst>
              <a:gd name="connsiteX0" fmla="*/ 0 w 10034427"/>
              <a:gd name="connsiteY0" fmla="*/ 0 h 914400"/>
              <a:gd name="connsiteX1" fmla="*/ 10034427 w 10034427"/>
              <a:gd name="connsiteY1" fmla="*/ 0 h 914400"/>
              <a:gd name="connsiteX2" fmla="*/ 10034427 w 10034427"/>
              <a:gd name="connsiteY2" fmla="*/ 914400 h 914400"/>
              <a:gd name="connsiteX3" fmla="*/ 0 w 10034427"/>
              <a:gd name="connsiteY3" fmla="*/ 914400 h 914400"/>
              <a:gd name="connsiteX4" fmla="*/ 0 w 10034427"/>
              <a:gd name="connsiteY4" fmla="*/ 0 h 914400"/>
              <a:gd name="connsiteX0" fmla="*/ 1397285 w 10034427"/>
              <a:gd name="connsiteY0" fmla="*/ 0 h 945223"/>
              <a:gd name="connsiteX1" fmla="*/ 10034427 w 10034427"/>
              <a:gd name="connsiteY1" fmla="*/ 30823 h 945223"/>
              <a:gd name="connsiteX2" fmla="*/ 10034427 w 10034427"/>
              <a:gd name="connsiteY2" fmla="*/ 945223 h 945223"/>
              <a:gd name="connsiteX3" fmla="*/ 0 w 10034427"/>
              <a:gd name="connsiteY3" fmla="*/ 945223 h 945223"/>
              <a:gd name="connsiteX4" fmla="*/ 1397285 w 10034427"/>
              <a:gd name="connsiteY4" fmla="*/ 0 h 945223"/>
              <a:gd name="connsiteX0" fmla="*/ 722462 w 10034427"/>
              <a:gd name="connsiteY0" fmla="*/ 3759 h 914400"/>
              <a:gd name="connsiteX1" fmla="*/ 10034427 w 10034427"/>
              <a:gd name="connsiteY1" fmla="*/ 0 h 914400"/>
              <a:gd name="connsiteX2" fmla="*/ 10034427 w 10034427"/>
              <a:gd name="connsiteY2" fmla="*/ 914400 h 914400"/>
              <a:gd name="connsiteX3" fmla="*/ 0 w 10034427"/>
              <a:gd name="connsiteY3" fmla="*/ 914400 h 914400"/>
              <a:gd name="connsiteX4" fmla="*/ 722462 w 10034427"/>
              <a:gd name="connsiteY4" fmla="*/ 3759 h 914400"/>
              <a:gd name="connsiteX0" fmla="*/ 717427 w 10029392"/>
              <a:gd name="connsiteY0" fmla="*/ 3759 h 914400"/>
              <a:gd name="connsiteX1" fmla="*/ 10029392 w 10029392"/>
              <a:gd name="connsiteY1" fmla="*/ 0 h 914400"/>
              <a:gd name="connsiteX2" fmla="*/ 10029392 w 10029392"/>
              <a:gd name="connsiteY2" fmla="*/ 914400 h 914400"/>
              <a:gd name="connsiteX3" fmla="*/ 0 w 10029392"/>
              <a:gd name="connsiteY3" fmla="*/ 911527 h 914400"/>
              <a:gd name="connsiteX4" fmla="*/ 717427 w 10029392"/>
              <a:gd name="connsiteY4" fmla="*/ 3759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9392" h="914400">
                <a:moveTo>
                  <a:pt x="717427" y="3759"/>
                </a:moveTo>
                <a:lnTo>
                  <a:pt x="10029392" y="0"/>
                </a:lnTo>
                <a:lnTo>
                  <a:pt x="10029392" y="914400"/>
                </a:lnTo>
                <a:lnTo>
                  <a:pt x="0" y="911527"/>
                </a:lnTo>
                <a:lnTo>
                  <a:pt x="717427" y="3759"/>
                </a:lnTo>
                <a:close/>
              </a:path>
            </a:pathLst>
          </a:custGeom>
          <a:gradFill flip="none" rotWithShape="1">
            <a:gsLst>
              <a:gs pos="56000">
                <a:srgbClr val="98FB98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385F0-46B1-6AD7-025D-17A2E63B1A53}"/>
              </a:ext>
            </a:extLst>
          </p:cNvPr>
          <p:cNvCxnSpPr>
            <a:cxnSpLocks/>
          </p:cNvCxnSpPr>
          <p:nvPr userDrawn="1"/>
        </p:nvCxnSpPr>
        <p:spPr>
          <a:xfrm>
            <a:off x="-10628" y="885184"/>
            <a:ext cx="12281069" cy="0"/>
          </a:xfrm>
          <a:prstGeom prst="line">
            <a:avLst/>
          </a:prstGeom>
          <a:ln w="920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2F8F7D4-ED95-9244-80E6-7D598A0EFDF5}"/>
              </a:ext>
            </a:extLst>
          </p:cNvPr>
          <p:cNvSpPr/>
          <p:nvPr userDrawn="1"/>
        </p:nvSpPr>
        <p:spPr>
          <a:xfrm>
            <a:off x="-123158" y="796090"/>
            <a:ext cx="175070" cy="175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2A9305F-8AE1-B472-EE96-8300F2779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35609" r="13040" b="44641"/>
          <a:stretch/>
        </p:blipFill>
        <p:spPr>
          <a:xfrm>
            <a:off x="82658" y="91231"/>
            <a:ext cx="2496519" cy="66566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2FA997-F7D0-4F87-C6C8-C4910BF20DA5}"/>
              </a:ext>
            </a:extLst>
          </p:cNvPr>
          <p:cNvSpPr/>
          <p:nvPr userDrawn="1"/>
        </p:nvSpPr>
        <p:spPr>
          <a:xfrm>
            <a:off x="1692525" y="2435010"/>
            <a:ext cx="8874762" cy="207713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F1B2E-FFF2-F704-9045-53C3BD82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161" y="3014748"/>
            <a:ext cx="7339642" cy="85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pic>
        <p:nvPicPr>
          <p:cNvPr id="6" name="Picture 5" descr="A colorful circles and lines on a black background&#10;&#10;Description automatically generated">
            <a:extLst>
              <a:ext uri="{FF2B5EF4-FFF2-40B4-BE49-F238E27FC236}">
                <a16:creationId xmlns:a16="http://schemas.microsoft.com/office/drawing/2014/main" id="{CD7F32DB-CEC7-4339-A382-B00ACE234A1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52" y="4848297"/>
            <a:ext cx="2002228" cy="20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1.00872 0.008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3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EFDB3-ECE4-A678-BFB6-BAB110B9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DE84D-1BD0-27D6-A5D1-D77B1219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752E7-E300-A1E2-6C8E-C2A06740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2F343-D3B6-4984-812C-C2B24F6A5F01}" type="datetime1">
              <a:rPr lang="en-ID" smtClean="0"/>
              <a:t>02/09/25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E19B-AEAC-2C55-26BB-51B0B914C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 dirty="0"/>
              <a:t>Copyright By CasCom Academy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8DCF-A56B-9F22-214D-818BE571B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FDB1-7CCC-462E-810F-023B0A43FA8A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68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asemixpedia.com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64B136B-7471-9EB3-FD2D-CADC24D7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36" y="3014748"/>
            <a:ext cx="7778067" cy="850478"/>
          </a:xfrm>
        </p:spPr>
        <p:txBody>
          <a:bodyPr>
            <a:noAutofit/>
          </a:bodyPr>
          <a:lstStyle/>
          <a:p>
            <a:pPr algn="ctr"/>
            <a:r>
              <a:rPr lang="id-ID" sz="6000" b="1" dirty="0"/>
              <a:t>JUKNIS UNITCARE</a:t>
            </a:r>
          </a:p>
        </p:txBody>
      </p:sp>
    </p:spTree>
    <p:extLst>
      <p:ext uri="{BB962C8B-B14F-4D97-AF65-F5344CB8AC3E}">
        <p14:creationId xmlns:p14="http://schemas.microsoft.com/office/powerpoint/2010/main" val="418006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E2B54-1797-FFC3-6CFD-557B50BCD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4242-6D72-AA27-7759-83BC39C1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DISTRIBUSI</a:t>
            </a:r>
          </a:p>
        </p:txBody>
      </p:sp>
    </p:spTree>
    <p:extLst>
      <p:ext uri="{BB962C8B-B14F-4D97-AF65-F5344CB8AC3E}">
        <p14:creationId xmlns:p14="http://schemas.microsoft.com/office/powerpoint/2010/main" val="286387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5E694-0BF7-853F-258F-F63559CA5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16CD-8550-3DEA-D3FF-126B18E2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516" y="37434"/>
            <a:ext cx="5892970" cy="850478"/>
          </a:xfrm>
        </p:spPr>
        <p:txBody>
          <a:bodyPr>
            <a:normAutofit/>
          </a:bodyPr>
          <a:lstStyle/>
          <a:p>
            <a:r>
              <a:rPr lang="en-US" dirty="0"/>
              <a:t>Data Dasar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721A1BB-22DE-E42C-27DA-73FFE62EA299}"/>
              </a:ext>
            </a:extLst>
          </p:cNvPr>
          <p:cNvSpPr txBox="1">
            <a:spLocks/>
          </p:cNvSpPr>
          <p:nvPr/>
        </p:nvSpPr>
        <p:spPr>
          <a:xfrm>
            <a:off x="914400" y="467620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+mj-lt"/>
              </a:rPr>
              <a:t>Menambahkan</a:t>
            </a:r>
            <a:r>
              <a:rPr lang="en-US" sz="2400" b="1" dirty="0">
                <a:latin typeface="+mj-lt"/>
              </a:rPr>
              <a:t> Data Dasar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Setelah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penambahan</a:t>
            </a:r>
            <a:r>
              <a:rPr lang="en-US" sz="2400" dirty="0">
                <a:latin typeface="+mj-lt"/>
              </a:rPr>
              <a:t> data pada </a:t>
            </a:r>
            <a:r>
              <a:rPr lang="en-US" sz="2400" dirty="0" err="1">
                <a:latin typeface="+mj-lt"/>
              </a:rPr>
              <a:t>struktur</a:t>
            </a:r>
            <a:r>
              <a:rPr lang="en-US" sz="2400" dirty="0">
                <a:latin typeface="+mj-lt"/>
              </a:rPr>
              <a:t> RS, </a:t>
            </a:r>
            <a:r>
              <a:rPr lang="en-US" sz="2400" dirty="0" err="1">
                <a:latin typeface="+mj-lt"/>
              </a:rPr>
              <a:t>bisa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dilanjutkan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memilih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tahun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periode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perhitungan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lalu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process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5B0B725-2893-331A-5C81-E7DE78D8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6" y="887911"/>
            <a:ext cx="9150928" cy="33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FBFF-877F-CBB9-85B1-5C8BDB494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B50A-3E55-5482-1837-09F61900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229" y="-14288"/>
            <a:ext cx="8102771" cy="850478"/>
          </a:xfrm>
        </p:spPr>
        <p:txBody>
          <a:bodyPr>
            <a:normAutofit/>
          </a:bodyPr>
          <a:lstStyle/>
          <a:p>
            <a:r>
              <a:rPr lang="en-US" dirty="0" err="1"/>
              <a:t>Lanjutan</a:t>
            </a:r>
            <a:r>
              <a:rPr lang="en-US" dirty="0"/>
              <a:t> Data Dasar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AC8C659-E08D-25A9-3E4F-ECDCBBC6F966}"/>
              </a:ext>
            </a:extLst>
          </p:cNvPr>
          <p:cNvSpPr txBox="1">
            <a:spLocks/>
          </p:cNvSpPr>
          <p:nvPr/>
        </p:nvSpPr>
        <p:spPr>
          <a:xfrm>
            <a:off x="914400" y="475417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</a:rPr>
              <a:t>Data Dasar</a:t>
            </a: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Setelah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klik</a:t>
            </a:r>
            <a:r>
              <a:rPr lang="en-US" sz="2000" dirty="0">
                <a:latin typeface="+mj-lt"/>
              </a:rPr>
              <a:t> Process </a:t>
            </a:r>
            <a:r>
              <a:rPr lang="en-US" sz="2000" dirty="0" err="1">
                <a:latin typeface="+mj-lt"/>
              </a:rPr>
              <a:t>selanjutnya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menginputkan</a:t>
            </a:r>
            <a:r>
              <a:rPr lang="en-US" sz="2000" dirty="0">
                <a:latin typeface="+mj-lt"/>
              </a:rPr>
              <a:t> nominal Annual Cost </a:t>
            </a:r>
            <a:r>
              <a:rPr lang="en-US" sz="2000" dirty="0" err="1">
                <a:latin typeface="+mj-lt"/>
              </a:rPr>
              <a:t>Invesment</a:t>
            </a:r>
            <a:r>
              <a:rPr lang="en-US" sz="2000" dirty="0">
                <a:latin typeface="+mj-lt"/>
              </a:rPr>
              <a:t> (AIC) </a:t>
            </a:r>
            <a:r>
              <a:rPr lang="en-US" sz="2000" dirty="0" err="1">
                <a:latin typeface="+mj-lt"/>
              </a:rPr>
              <a:t>beserta</a:t>
            </a:r>
            <a:r>
              <a:rPr lang="en-US" sz="2000" dirty="0">
                <a:latin typeface="+mj-lt"/>
              </a:rPr>
              <a:t> total </a:t>
            </a:r>
            <a:r>
              <a:rPr lang="en-US" sz="2000" dirty="0" err="1">
                <a:latin typeface="+mj-lt"/>
              </a:rPr>
              <a:t>Alokasi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Utilisasi</a:t>
            </a:r>
            <a:r>
              <a:rPr lang="en-US" sz="2000" dirty="0">
                <a:latin typeface="+mj-lt"/>
              </a:rPr>
              <a:t> Unit Intermediate dan Final Cost Center (Final Rawat </a:t>
            </a:r>
            <a:r>
              <a:rPr lang="en-US" sz="2000" dirty="0" err="1">
                <a:latin typeface="+mj-lt"/>
              </a:rPr>
              <a:t>Inap</a:t>
            </a:r>
            <a:r>
              <a:rPr lang="en-US" sz="2000" dirty="0">
                <a:latin typeface="+mj-lt"/>
              </a:rPr>
              <a:t> &amp; Final Rawat Jalan).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Bisa </a:t>
            </a:r>
            <a:r>
              <a:rPr lang="en-US" sz="2000" dirty="0" err="1">
                <a:latin typeface="+mj-lt"/>
              </a:rPr>
              <a:t>melalui</a:t>
            </a:r>
            <a:r>
              <a:rPr lang="en-US" sz="2000" dirty="0">
                <a:latin typeface="+mj-lt"/>
              </a:rPr>
              <a:t> input manual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otomatis</a:t>
            </a:r>
            <a:r>
              <a:rPr lang="en-US" sz="2000" dirty="0">
                <a:latin typeface="+mj-lt"/>
              </a:rPr>
              <a:t> by Template Excel di </a:t>
            </a:r>
            <a:r>
              <a:rPr lang="en-US" sz="2000" dirty="0" err="1">
                <a:latin typeface="+mj-lt"/>
              </a:rPr>
              <a:t>tombol</a:t>
            </a:r>
            <a:r>
              <a:rPr lang="en-US" sz="2000" dirty="0">
                <a:latin typeface="+mj-lt"/>
              </a:rPr>
              <a:t> Download Template.</a:t>
            </a:r>
            <a:endParaRPr lang="en-US" sz="3200" dirty="0">
              <a:latin typeface="+mj-lt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5D8AFFB-158B-F465-3367-D049D3B9F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24257"/>
            <a:ext cx="10363200" cy="3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3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DA70-1F91-2CBA-C166-95EA3E86C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3008-FCBD-B86B-977B-24180C9A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0"/>
            <a:ext cx="8102771" cy="850478"/>
          </a:xfrm>
        </p:spPr>
        <p:txBody>
          <a:bodyPr>
            <a:normAutofit/>
          </a:bodyPr>
          <a:lstStyle/>
          <a:p>
            <a:r>
              <a:rPr lang="en-US" dirty="0"/>
              <a:t>Template Excel Data Dasar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3553AED-6951-49CB-8CDB-04CFD8574665}"/>
              </a:ext>
            </a:extLst>
          </p:cNvPr>
          <p:cNvSpPr txBox="1">
            <a:spLocks/>
          </p:cNvSpPr>
          <p:nvPr/>
        </p:nvSpPr>
        <p:spPr>
          <a:xfrm>
            <a:off x="914400" y="467620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latin typeface="+mj-lt"/>
              </a:rPr>
              <a:t>Pengisian</a:t>
            </a:r>
            <a:r>
              <a:rPr lang="en-US" sz="2000" b="1" dirty="0">
                <a:latin typeface="+mj-lt"/>
              </a:rPr>
              <a:t> Template Excel Data Dasar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Dalam Template Excel </a:t>
            </a:r>
            <a:r>
              <a:rPr lang="en-US" sz="2000" dirty="0" err="1">
                <a:latin typeface="+mj-lt"/>
              </a:rPr>
              <a:t>bisa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langsung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dimasukkan</a:t>
            </a:r>
            <a:r>
              <a:rPr lang="en-US" sz="2000" dirty="0">
                <a:latin typeface="+mj-lt"/>
              </a:rPr>
              <a:t> Nilai </a:t>
            </a:r>
            <a:r>
              <a:rPr lang="en-US" sz="2000" dirty="0" err="1">
                <a:latin typeface="+mj-lt"/>
              </a:rPr>
              <a:t>Pendapatan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Gaji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Operasional</a:t>
            </a:r>
            <a:r>
              <a:rPr lang="en-US" sz="2000" dirty="0">
                <a:latin typeface="+mj-lt"/>
              </a:rPr>
              <a:t>, AIC, dan </a:t>
            </a:r>
            <a:r>
              <a:rPr lang="en-US" sz="2000" dirty="0" err="1">
                <a:latin typeface="+mj-lt"/>
              </a:rPr>
              <a:t>Alokasi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Utilisasi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Catatannya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Untuk</a:t>
            </a:r>
            <a:r>
              <a:rPr lang="en-US" sz="2000" dirty="0">
                <a:latin typeface="+mj-lt"/>
              </a:rPr>
              <a:t> Pusat </a:t>
            </a:r>
            <a:r>
              <a:rPr lang="en-US" sz="2000" dirty="0" err="1">
                <a:latin typeface="+mj-lt"/>
              </a:rPr>
              <a:t>Biaya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Penunjang</a:t>
            </a:r>
            <a:r>
              <a:rPr lang="en-US" sz="2000" dirty="0">
                <a:latin typeface="+mj-lt"/>
              </a:rPr>
              <a:t> Umum (Overhead) 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perlu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menginputkan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nilai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Alokasi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Utilisasi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selain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mohon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mengisikan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semua</a:t>
            </a:r>
            <a:r>
              <a:rPr lang="en-US" sz="2000" dirty="0">
                <a:latin typeface="+mj-lt"/>
              </a:rPr>
              <a:t> Nilai </a:t>
            </a:r>
            <a:r>
              <a:rPr lang="en-US" sz="2000" dirty="0" err="1">
                <a:latin typeface="+mj-lt"/>
              </a:rPr>
              <a:t>Alokasi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Utilisasinya</a:t>
            </a:r>
            <a:r>
              <a:rPr lang="en-US" sz="20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9867B0C-4364-0F85-856B-832ABA44B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4" y="994526"/>
            <a:ext cx="9994986" cy="35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773E-D115-55AC-1BB4-71EF27FCF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EE6F-C95C-7D4C-4F52-B9093BA7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0"/>
            <a:ext cx="8102771" cy="850478"/>
          </a:xfrm>
        </p:spPr>
        <p:txBody>
          <a:bodyPr>
            <a:normAutofit/>
          </a:bodyPr>
          <a:lstStyle/>
          <a:p>
            <a:r>
              <a:rPr lang="en-US" dirty="0" err="1"/>
              <a:t>Distribusi</a:t>
            </a:r>
            <a:r>
              <a:rPr lang="en-US" dirty="0"/>
              <a:t> Overhead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EE78823-3A69-9B06-1B64-116AB9582CC5}"/>
              </a:ext>
            </a:extLst>
          </p:cNvPr>
          <p:cNvSpPr txBox="1">
            <a:spLocks/>
          </p:cNvSpPr>
          <p:nvPr/>
        </p:nvSpPr>
        <p:spPr>
          <a:xfrm>
            <a:off x="838200" y="496195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Submenu </a:t>
            </a:r>
            <a:r>
              <a:rPr lang="en-US" sz="2400" b="1" dirty="0" err="1">
                <a:latin typeface="+mj-lt"/>
              </a:rPr>
              <a:t>Distribusi</a:t>
            </a:r>
            <a:r>
              <a:rPr lang="en-US" sz="2400" b="1" dirty="0">
                <a:latin typeface="+mj-lt"/>
              </a:rPr>
              <a:t> Overhead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dari</a:t>
            </a:r>
            <a:r>
              <a:rPr lang="en-US" sz="2400" dirty="0">
                <a:latin typeface="+mj-lt"/>
              </a:rPr>
              <a:t> overhead </a:t>
            </a:r>
            <a:r>
              <a:rPr lang="en-US" sz="2400" dirty="0" err="1">
                <a:latin typeface="+mj-lt"/>
              </a:rPr>
              <a:t>ke</a:t>
            </a:r>
            <a:r>
              <a:rPr lang="en-US" sz="2400" dirty="0">
                <a:latin typeface="+mj-lt"/>
              </a:rPr>
              <a:t> intermediate,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sesuai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urutan</a:t>
            </a:r>
            <a:r>
              <a:rPr lang="en-US" sz="2400" dirty="0">
                <a:latin typeface="+mj-lt"/>
              </a:rPr>
              <a:t> menu, </a:t>
            </a:r>
            <a:r>
              <a:rPr lang="en-US" sz="2400" dirty="0" err="1">
                <a:latin typeface="+mj-lt"/>
              </a:rPr>
              <a:t>lalu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pilih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tahun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periode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perhitungan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kemudian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Process. </a:t>
            </a:r>
            <a:r>
              <a:rPr lang="en-US" sz="2400" dirty="0" err="1">
                <a:latin typeface="+mj-lt"/>
              </a:rPr>
              <a:t>Setelah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Process dan data </a:t>
            </a:r>
            <a:r>
              <a:rPr lang="en-US" sz="2400" dirty="0" err="1">
                <a:latin typeface="+mj-lt"/>
              </a:rPr>
              <a:t>sudah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tampil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selanjutnya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Simpan</a:t>
            </a:r>
            <a:r>
              <a:rPr lang="en-US" sz="2400" dirty="0">
                <a:latin typeface="+mj-lt"/>
              </a:rPr>
              <a:t> Nilai </a:t>
            </a: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2376120-2DDE-4B06-128F-EFC39F48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8" y="850478"/>
            <a:ext cx="10515600" cy="39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F5A23-8E1B-4B50-2CA5-667A888E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A0F2-130C-15F1-553A-8BCF020B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0"/>
            <a:ext cx="8102771" cy="850478"/>
          </a:xfrm>
        </p:spPr>
        <p:txBody>
          <a:bodyPr>
            <a:normAutofit/>
          </a:bodyPr>
          <a:lstStyle/>
          <a:p>
            <a:r>
              <a:rPr lang="en-US" dirty="0" err="1"/>
              <a:t>Simpan</a:t>
            </a:r>
            <a:r>
              <a:rPr lang="en-US" dirty="0"/>
              <a:t> Nilai </a:t>
            </a:r>
            <a:r>
              <a:rPr lang="en-US" dirty="0" err="1"/>
              <a:t>Distribusi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00BD9B1-F9DE-8BC4-8757-FC03FFC52954}"/>
              </a:ext>
            </a:extLst>
          </p:cNvPr>
          <p:cNvSpPr txBox="1">
            <a:spLocks/>
          </p:cNvSpPr>
          <p:nvPr/>
        </p:nvSpPr>
        <p:spPr>
          <a:xfrm>
            <a:off x="838200" y="611707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+mj-lt"/>
              </a:rPr>
              <a:t>Setelah</a:t>
            </a:r>
            <a:r>
              <a:rPr lang="en-US" sz="2400" dirty="0">
                <a:latin typeface="+mj-lt"/>
              </a:rPr>
              <a:t> Data </a:t>
            </a:r>
            <a:r>
              <a:rPr lang="en-US" sz="2400" dirty="0" err="1">
                <a:latin typeface="+mj-lt"/>
              </a:rPr>
              <a:t>Tampil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selanjutnya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Pada </a:t>
            </a:r>
            <a:r>
              <a:rPr lang="en-US" sz="2400" dirty="0" err="1">
                <a:latin typeface="+mj-lt"/>
              </a:rPr>
              <a:t>Tombol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Simpan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Nilai </a:t>
            </a:r>
            <a:r>
              <a:rPr lang="en-US" sz="2400" dirty="0" err="1">
                <a:latin typeface="+mj-lt"/>
              </a:rPr>
              <a:t>Distribusi</a:t>
            </a:r>
            <a:endParaRPr lang="en-US" sz="3600" dirty="0">
              <a:latin typeface="+mj-lt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B677FE0-7E3D-2EEA-FC4E-A85B41CD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9" y="976271"/>
            <a:ext cx="5882326" cy="4482420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9D58E72-53A2-EB47-334B-838F03061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6" y="930529"/>
            <a:ext cx="5597234" cy="45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3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4A2A4-1AC2-1476-7330-27A2213F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D3DD-488D-2241-AC2B-C9CB9C00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204502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Distribusi</a:t>
            </a:r>
            <a:r>
              <a:rPr lang="en-US" dirty="0"/>
              <a:t> Intermediate to Final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B6D2A1A-237F-F4C8-80DE-CD4391D713F1}"/>
              </a:ext>
            </a:extLst>
          </p:cNvPr>
          <p:cNvSpPr txBox="1">
            <a:spLocks/>
          </p:cNvSpPr>
          <p:nvPr/>
        </p:nvSpPr>
        <p:spPr>
          <a:xfrm>
            <a:off x="838200" y="494766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Submenu </a:t>
            </a:r>
            <a:r>
              <a:rPr lang="en-US" sz="2400" b="1" dirty="0" err="1">
                <a:latin typeface="+mj-lt"/>
              </a:rPr>
              <a:t>Distribusi</a:t>
            </a:r>
            <a:r>
              <a:rPr lang="en-US" sz="2400" b="1" dirty="0">
                <a:latin typeface="+mj-lt"/>
              </a:rPr>
              <a:t> Intermediate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dari</a:t>
            </a:r>
            <a:r>
              <a:rPr lang="en-US" sz="2400" dirty="0">
                <a:latin typeface="+mj-lt"/>
              </a:rPr>
              <a:t> intermediate </a:t>
            </a:r>
            <a:r>
              <a:rPr lang="en-US" sz="2400" dirty="0" err="1">
                <a:latin typeface="+mj-lt"/>
              </a:rPr>
              <a:t>ke</a:t>
            </a:r>
            <a:r>
              <a:rPr lang="en-US" sz="2400" dirty="0">
                <a:latin typeface="+mj-lt"/>
              </a:rPr>
              <a:t> final cost center (Final Rawat </a:t>
            </a:r>
            <a:r>
              <a:rPr lang="en-US" sz="2400" dirty="0" err="1">
                <a:latin typeface="+mj-lt"/>
              </a:rPr>
              <a:t>Inap</a:t>
            </a:r>
            <a:r>
              <a:rPr lang="en-US" sz="2400" dirty="0">
                <a:latin typeface="+mj-lt"/>
              </a:rPr>
              <a:t> dan Final Rawat Jalan),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sesuai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urutan</a:t>
            </a:r>
            <a:r>
              <a:rPr lang="en-US" sz="2400" dirty="0">
                <a:latin typeface="+mj-lt"/>
              </a:rPr>
              <a:t> menu, </a:t>
            </a:r>
            <a:r>
              <a:rPr lang="en-US" sz="2400" dirty="0" err="1">
                <a:latin typeface="+mj-lt"/>
              </a:rPr>
              <a:t>lalu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pilih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tahun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periode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perhitungan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kemudian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Process. </a:t>
            </a:r>
            <a:r>
              <a:rPr lang="en-US" sz="2400" dirty="0" err="1">
                <a:latin typeface="+mj-lt"/>
              </a:rPr>
              <a:t>Setelah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Process dan data </a:t>
            </a:r>
            <a:r>
              <a:rPr lang="en-US" sz="2400" dirty="0" err="1">
                <a:latin typeface="+mj-lt"/>
              </a:rPr>
              <a:t>sudah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tampil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selanjutnya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Simpan</a:t>
            </a:r>
            <a:r>
              <a:rPr lang="en-US" sz="2400" dirty="0">
                <a:latin typeface="+mj-lt"/>
              </a:rPr>
              <a:t> Nilai </a:t>
            </a: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6A4A48A-8C7A-B1C7-9009-06C607C3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9610"/>
            <a:ext cx="10515600" cy="36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5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EA83C-360B-5F33-98D2-5F2DEE83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F27-2065-8026-DC11-D26C456E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204502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Distribusi</a:t>
            </a:r>
            <a:r>
              <a:rPr lang="en-US" dirty="0"/>
              <a:t> Intermediate to Final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9B014B5-9353-40F7-BE7D-560013EF7EBF}"/>
              </a:ext>
            </a:extLst>
          </p:cNvPr>
          <p:cNvSpPr txBox="1">
            <a:spLocks/>
          </p:cNvSpPr>
          <p:nvPr/>
        </p:nvSpPr>
        <p:spPr>
          <a:xfrm>
            <a:off x="855517" y="553691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+mj-lt"/>
              </a:rPr>
              <a:t>Setelah</a:t>
            </a:r>
            <a:r>
              <a:rPr lang="en-US" sz="2400" dirty="0">
                <a:latin typeface="+mj-lt"/>
              </a:rPr>
              <a:t> Data </a:t>
            </a:r>
            <a:r>
              <a:rPr lang="en-US" sz="2400" dirty="0" err="1">
                <a:latin typeface="+mj-lt"/>
              </a:rPr>
              <a:t>Tampil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selanjutnya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Pada </a:t>
            </a:r>
            <a:r>
              <a:rPr lang="en-US" sz="2400" dirty="0" err="1">
                <a:latin typeface="+mj-lt"/>
              </a:rPr>
              <a:t>Tombol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Simpan</a:t>
            </a:r>
            <a:r>
              <a:rPr lang="en-US" sz="2400" dirty="0">
                <a:latin typeface="+mj-lt"/>
              </a:rPr>
              <a:t> Nilai </a:t>
            </a: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B3FEA97-931C-2F48-919B-1FF7C237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" y="945976"/>
            <a:ext cx="10882745" cy="39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BDD29-C7D3-7BBB-F915-3A75B7A9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1251-4940-A116-C054-B46CC9D2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28" y="204502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Unit Cost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EE7E00-B548-95D6-DA70-2AC649F4E68E}"/>
              </a:ext>
            </a:extLst>
          </p:cNvPr>
          <p:cNvSpPr txBox="1">
            <a:spLocks/>
          </p:cNvSpPr>
          <p:nvPr/>
        </p:nvSpPr>
        <p:spPr>
          <a:xfrm>
            <a:off x="914400" y="467620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Submenu Unit Cost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Pastikan</a:t>
            </a:r>
            <a:r>
              <a:rPr lang="en-US" sz="2400" dirty="0">
                <a:latin typeface="+mj-lt"/>
              </a:rPr>
              <a:t> Proses </a:t>
            </a: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dan di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simpan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kemudian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</a:t>
            </a:r>
            <a:r>
              <a:rPr lang="en-US" sz="2400" dirty="0">
                <a:latin typeface="+mj-lt"/>
              </a:rPr>
              <a:t> menu </a:t>
            </a:r>
            <a:r>
              <a:rPr lang="en-US" sz="2400" dirty="0" err="1">
                <a:latin typeface="+mj-lt"/>
              </a:rPr>
              <a:t>terakhir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Distribusi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yaitu</a:t>
            </a:r>
            <a:r>
              <a:rPr lang="en-US" sz="2400" dirty="0">
                <a:latin typeface="+mj-lt"/>
              </a:rPr>
              <a:t> Unit Cost.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Silahkan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pilih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Periode</a:t>
            </a:r>
            <a:r>
              <a:rPr lang="en-US" sz="2400" dirty="0">
                <a:latin typeface="+mj-lt"/>
              </a:rPr>
              <a:t> Data yang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diprocess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nilai</a:t>
            </a:r>
            <a:r>
              <a:rPr lang="en-US" sz="2400" dirty="0">
                <a:latin typeface="+mj-lt"/>
              </a:rPr>
              <a:t> Unit </a:t>
            </a:r>
            <a:r>
              <a:rPr lang="en-US" sz="2400" dirty="0" err="1">
                <a:latin typeface="+mj-lt"/>
              </a:rPr>
              <a:t>Costnya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kemudian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Process.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9C7D3-5449-F926-E30B-E1993A364A9B}"/>
              </a:ext>
            </a:extLst>
          </p:cNvPr>
          <p:cNvSpPr txBox="1"/>
          <p:nvPr/>
        </p:nvSpPr>
        <p:spPr>
          <a:xfrm>
            <a:off x="3039836" y="4327462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D5E2A-5D83-6387-1D23-9808F66B2D5E}"/>
              </a:ext>
            </a:extLst>
          </p:cNvPr>
          <p:cNvSpPr txBox="1"/>
          <p:nvPr/>
        </p:nvSpPr>
        <p:spPr>
          <a:xfrm>
            <a:off x="3039836" y="4327462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192184F-1448-B163-8A7C-DAF7B762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73" y="886846"/>
            <a:ext cx="10758055" cy="3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3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C566C-8080-EA1F-4A31-E40F7172D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EE17-0D62-0F01-A8E7-38B5E43C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82" y="188183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Unit Cost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AB173B6-294D-1E49-219F-422A64491F47}"/>
              </a:ext>
            </a:extLst>
          </p:cNvPr>
          <p:cNvSpPr txBox="1">
            <a:spLocks/>
          </p:cNvSpPr>
          <p:nvPr/>
        </p:nvSpPr>
        <p:spPr>
          <a:xfrm>
            <a:off x="914400" y="467620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Submenu Unit Cost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Setelah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tombol</a:t>
            </a:r>
            <a:r>
              <a:rPr lang="en-US" sz="2400" dirty="0">
                <a:latin typeface="+mj-lt"/>
              </a:rPr>
              <a:t> Process data masing-masing </a:t>
            </a:r>
            <a:r>
              <a:rPr lang="en-US" sz="2400" dirty="0" err="1">
                <a:latin typeface="+mj-lt"/>
              </a:rPr>
              <a:t>pelayanan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muncul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otomatis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termasuk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harga</a:t>
            </a:r>
            <a:r>
              <a:rPr lang="en-US" sz="2400" dirty="0">
                <a:latin typeface="+mj-lt"/>
              </a:rPr>
              <a:t> Unit </a:t>
            </a:r>
            <a:r>
              <a:rPr lang="en-US" sz="2400" dirty="0" err="1">
                <a:latin typeface="+mj-lt"/>
              </a:rPr>
              <a:t>Costnya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selanjutnya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klik</a:t>
            </a:r>
            <a:r>
              <a:rPr lang="en-US" sz="2400" dirty="0">
                <a:latin typeface="+mj-lt"/>
              </a:rPr>
              <a:t> pada </a:t>
            </a:r>
            <a:r>
              <a:rPr lang="en-US" sz="2400" dirty="0" err="1">
                <a:latin typeface="+mj-lt"/>
              </a:rPr>
              <a:t>tombol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Simpan</a:t>
            </a:r>
            <a:r>
              <a:rPr lang="en-US" sz="2400" dirty="0">
                <a:latin typeface="+mj-lt"/>
              </a:rPr>
              <a:t> Nilai. Jika </a:t>
            </a:r>
            <a:r>
              <a:rPr lang="en-US" sz="2400" dirty="0" err="1">
                <a:latin typeface="+mj-lt"/>
              </a:rPr>
              <a:t>ingin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mendownload</a:t>
            </a:r>
            <a:r>
              <a:rPr lang="en-US" sz="2400" dirty="0">
                <a:latin typeface="+mj-lt"/>
              </a:rPr>
              <a:t> file excel </a:t>
            </a:r>
            <a:r>
              <a:rPr lang="en-US" sz="2400" dirty="0" err="1">
                <a:latin typeface="+mj-lt"/>
              </a:rPr>
              <a:t>dari</a:t>
            </a:r>
            <a:r>
              <a:rPr lang="en-US" sz="2400" dirty="0">
                <a:latin typeface="+mj-lt"/>
              </a:rPr>
              <a:t> unit cost yang </a:t>
            </a:r>
            <a:r>
              <a:rPr lang="en-US" sz="2400" dirty="0" err="1">
                <a:latin typeface="+mj-lt"/>
              </a:rPr>
              <a:t>sudah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jadi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diklik</a:t>
            </a:r>
            <a:r>
              <a:rPr lang="en-US" sz="2400" dirty="0">
                <a:latin typeface="+mj-lt"/>
              </a:rPr>
              <a:t> pada </a:t>
            </a:r>
            <a:r>
              <a:rPr lang="en-US" sz="2400" dirty="0" err="1">
                <a:latin typeface="+mj-lt"/>
              </a:rPr>
              <a:t>tombol</a:t>
            </a:r>
            <a:r>
              <a:rPr lang="en-US" sz="2400" dirty="0">
                <a:latin typeface="+mj-lt"/>
              </a:rPr>
              <a:t> Export to Excel.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29499-08FF-0892-D1B4-05EFE2D732F2}"/>
              </a:ext>
            </a:extLst>
          </p:cNvPr>
          <p:cNvSpPr txBox="1"/>
          <p:nvPr/>
        </p:nvSpPr>
        <p:spPr>
          <a:xfrm>
            <a:off x="3039836" y="4327462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EE384-200D-BE34-9716-130F1057A1CD}"/>
              </a:ext>
            </a:extLst>
          </p:cNvPr>
          <p:cNvSpPr txBox="1"/>
          <p:nvPr/>
        </p:nvSpPr>
        <p:spPr>
          <a:xfrm>
            <a:off x="3039836" y="4327462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A60FFA9-CC31-6211-B0AE-8D44E166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22" y="1091431"/>
            <a:ext cx="10498777" cy="33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5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218693C-D26D-B030-AC56-EA0D3177B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885"/>
            <a:ext cx="10515600" cy="5123078"/>
          </a:xfrm>
        </p:spPr>
        <p:txBody>
          <a:bodyPr/>
          <a:lstStyle/>
          <a:p>
            <a:pPr marL="0" indent="0">
              <a:buNone/>
            </a:pPr>
            <a:r>
              <a:rPr lang="id-ID" dirty="0" err="1"/>
              <a:t>Casemix</a:t>
            </a:r>
            <a:r>
              <a:rPr lang="id-ID" dirty="0"/>
              <a:t> </a:t>
            </a:r>
            <a:r>
              <a:rPr lang="id-ID" dirty="0" err="1"/>
              <a:t>Community</a:t>
            </a:r>
            <a:r>
              <a:rPr lang="id-ID" dirty="0"/>
              <a:t> </a:t>
            </a:r>
            <a:r>
              <a:rPr lang="id-ID" dirty="0" err="1"/>
              <a:t>Academy</a:t>
            </a:r>
            <a:r>
              <a:rPr lang="id-ID" dirty="0"/>
              <a:t> (CCA) mengembangkan Aplikasi yang dikhususkan untuk Rumah Sakit dapat menghitung Unit </a:t>
            </a:r>
            <a:r>
              <a:rPr lang="id-ID" dirty="0" err="1"/>
              <a:t>Cost</a:t>
            </a:r>
            <a:r>
              <a:rPr lang="id-ID" dirty="0"/>
              <a:t> secara lebih mudah dan sederhana.</a:t>
            </a:r>
          </a:p>
          <a:p>
            <a:pPr marL="0" indent="0">
              <a:buNone/>
            </a:pPr>
            <a:r>
              <a:rPr lang="id-ID" dirty="0"/>
              <a:t>Membutuhkan </a:t>
            </a:r>
            <a:r>
              <a:rPr lang="id-ID" dirty="0" err="1"/>
              <a:t>penginputan</a:t>
            </a:r>
            <a:r>
              <a:rPr lang="id-ID" dirty="0"/>
              <a:t> Data Awal yang menjadi dasar perhitungan Unit </a:t>
            </a:r>
            <a:r>
              <a:rPr lang="id-ID" dirty="0" err="1"/>
              <a:t>Cost</a:t>
            </a:r>
            <a:r>
              <a:rPr lang="id-ID" dirty="0"/>
              <a:t> serta Sumber Data berupa data – data keuangan, data Inventarisasi, Alokasi serta </a:t>
            </a:r>
            <a:r>
              <a:rPr lang="id-ID" dirty="0" err="1"/>
              <a:t>Utilisasi</a:t>
            </a:r>
            <a:r>
              <a:rPr lang="id-ID" dirty="0"/>
              <a:t> masing-masing Unit Pelayanan di Rumah Sakit.</a:t>
            </a:r>
          </a:p>
          <a:p>
            <a:pPr marL="0" indent="0">
              <a:buNone/>
            </a:pPr>
            <a:r>
              <a:rPr lang="id-ID" dirty="0"/>
              <a:t>Aplikasi ini kami namakan : </a:t>
            </a:r>
            <a:r>
              <a:rPr lang="id-ID" b="1" dirty="0"/>
              <a:t>Unit </a:t>
            </a:r>
            <a:r>
              <a:rPr lang="id-ID" b="1" dirty="0" err="1"/>
              <a:t>Care</a:t>
            </a:r>
            <a:endParaRPr lang="id-ID" b="1" dirty="0"/>
          </a:p>
        </p:txBody>
      </p:sp>
      <p:sp>
        <p:nvSpPr>
          <p:cNvPr id="3" name="Judul 2">
            <a:extLst>
              <a:ext uri="{FF2B5EF4-FFF2-40B4-BE49-F238E27FC236}">
                <a16:creationId xmlns:a16="http://schemas.microsoft.com/office/drawing/2014/main" id="{F549DDA1-3C5E-BDA5-5037-CD66FF80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PENDAHULUAN</a:t>
            </a:r>
          </a:p>
        </p:txBody>
      </p:sp>
    </p:spTree>
    <p:extLst>
      <p:ext uri="{BB962C8B-B14F-4D97-AF65-F5344CB8AC3E}">
        <p14:creationId xmlns:p14="http://schemas.microsoft.com/office/powerpoint/2010/main" val="216138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8F418-82C7-6713-247B-FA04FD57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A13F-8C54-DADD-1DFC-3438D561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TARIF</a:t>
            </a:r>
          </a:p>
        </p:txBody>
      </p:sp>
    </p:spTree>
    <p:extLst>
      <p:ext uri="{BB962C8B-B14F-4D97-AF65-F5344CB8AC3E}">
        <p14:creationId xmlns:p14="http://schemas.microsoft.com/office/powerpoint/2010/main" val="215176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BC84-DC44-9284-23E2-B562D043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037E-F617-BF34-21F0-4E430EA7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204502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Rawat Jalan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C8CD4474-FC4C-263C-C130-2FBD95169FD1}"/>
              </a:ext>
            </a:extLst>
          </p:cNvPr>
          <p:cNvSpPr txBox="1"/>
          <p:nvPr/>
        </p:nvSpPr>
        <p:spPr>
          <a:xfrm>
            <a:off x="683819" y="4483318"/>
            <a:ext cx="10243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RAJAL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Rawat Jalan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CD1F93B3-BC8E-890E-2356-37C152A6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9" y="883920"/>
            <a:ext cx="9998035" cy="31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E046B-BFAA-E5BA-9890-B35F518D5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000D-8B6C-B1B1-ACE6-7BC7680E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204502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Rawat Jalan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C1297DDC-EE8B-CFAD-017B-A1588F5B1574}"/>
              </a:ext>
            </a:extLst>
          </p:cNvPr>
          <p:cNvSpPr txBox="1"/>
          <p:nvPr/>
        </p:nvSpPr>
        <p:spPr>
          <a:xfrm>
            <a:off x="683819" y="4483318"/>
            <a:ext cx="106769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Submenu Tarif RAJAL</a:t>
            </a:r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Process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nama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Rawat Jalan </a:t>
            </a:r>
            <a:r>
              <a:rPr lang="en-US" sz="2400" dirty="0" err="1"/>
              <a:t>semua</a:t>
            </a:r>
            <a:r>
              <a:rPr lang="en-US" sz="2400" dirty="0"/>
              <a:t> Dokter </a:t>
            </a:r>
            <a:r>
              <a:rPr lang="en-US" sz="2400" dirty="0" err="1"/>
              <a:t>Spesialis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Tarif Unit </a:t>
            </a:r>
            <a:r>
              <a:rPr lang="en-US" sz="2400" dirty="0" err="1"/>
              <a:t>Costnya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Disebelah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Ajusment</a:t>
            </a:r>
            <a:r>
              <a:rPr lang="en-US" sz="2400" dirty="0"/>
              <a:t> Factor (Local Wisdom) </a:t>
            </a:r>
            <a:r>
              <a:rPr lang="en-US" sz="2400" dirty="0" err="1"/>
              <a:t>Presentase</a:t>
            </a:r>
            <a:r>
              <a:rPr lang="en-US" sz="2400" dirty="0"/>
              <a:t> Tarif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Tarifnya</a:t>
            </a:r>
            <a:r>
              <a:rPr lang="en-US" sz="2400" dirty="0"/>
              <a:t>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B837319-1768-125C-8BBF-8DA22FF2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968791"/>
            <a:ext cx="10566070" cy="33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B6754-C00F-D4B8-EDA3-07FA36D4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DAAA-7BC6-77F3-4719-B60B1D52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204502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Rawat </a:t>
            </a:r>
            <a:r>
              <a:rPr lang="en-US" dirty="0" err="1"/>
              <a:t>Inap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0158B71C-8964-537D-A5F2-DB8ADAA3840B}"/>
              </a:ext>
            </a:extLst>
          </p:cNvPr>
          <p:cNvSpPr txBox="1"/>
          <p:nvPr/>
        </p:nvSpPr>
        <p:spPr>
          <a:xfrm>
            <a:off x="683819" y="4483318"/>
            <a:ext cx="10243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Ranap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Rawat </a:t>
            </a:r>
            <a:r>
              <a:rPr lang="en-US" sz="2400" dirty="0" err="1"/>
              <a:t>Inap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E33E98F-9BBD-5D9F-2BD9-15A7C1FF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8" y="1021744"/>
            <a:ext cx="10843163" cy="32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5E747-ADD1-F4B3-1642-87E06552F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DECC-6FBE-E7E9-660E-59F2B9EC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204502"/>
            <a:ext cx="868680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Rawat </a:t>
            </a:r>
            <a:r>
              <a:rPr lang="en-US" dirty="0" err="1"/>
              <a:t>Inap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C5ACB341-2ECE-86FF-5765-43FEA8CD0267}"/>
              </a:ext>
            </a:extLst>
          </p:cNvPr>
          <p:cNvSpPr txBox="1"/>
          <p:nvPr/>
        </p:nvSpPr>
        <p:spPr>
          <a:xfrm>
            <a:off x="683819" y="4483318"/>
            <a:ext cx="113508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Submenu Tarif RANAP</a:t>
            </a:r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Process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nama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Rawat </a:t>
            </a:r>
            <a:r>
              <a:rPr lang="en-US" sz="2400" dirty="0" err="1"/>
              <a:t>Inap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Dokter </a:t>
            </a:r>
            <a:r>
              <a:rPr lang="en-US" sz="2400" dirty="0" err="1"/>
              <a:t>Spesialis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Tarif Unit </a:t>
            </a:r>
            <a:r>
              <a:rPr lang="en-US" sz="2400" dirty="0" err="1"/>
              <a:t>Costnya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Disebelah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Ajusment</a:t>
            </a:r>
            <a:r>
              <a:rPr lang="en-US" sz="2400" dirty="0"/>
              <a:t> Factor (Local Wisdom) </a:t>
            </a:r>
            <a:r>
              <a:rPr lang="en-US" sz="2400" dirty="0" err="1"/>
              <a:t>Presentase</a:t>
            </a:r>
            <a:r>
              <a:rPr lang="en-US" sz="2400" dirty="0"/>
              <a:t> Tarif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Tarifnya</a:t>
            </a:r>
            <a:r>
              <a:rPr lang="en-US" sz="2400" dirty="0"/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6FF852-945C-154B-B977-3E291EA0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9" y="930618"/>
            <a:ext cx="5675418" cy="35527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693ADD8-B425-C464-7C13-AAF3B36E4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37" y="930618"/>
            <a:ext cx="5832763" cy="3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D123B-C6F6-C7DE-BA81-057E79FCD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9E03-C5EF-1A91-935F-6F2E7E7B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502"/>
            <a:ext cx="9405257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Tindakan </a:t>
            </a:r>
            <a:r>
              <a:rPr lang="en-US" dirty="0" err="1"/>
              <a:t>Medis</a:t>
            </a:r>
            <a:r>
              <a:rPr lang="en-US" dirty="0"/>
              <a:t> Non </a:t>
            </a:r>
            <a:r>
              <a:rPr lang="en-US" dirty="0" err="1"/>
              <a:t>Operatif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D49DE09D-5F01-515A-0BAD-54995C2E0A4A}"/>
              </a:ext>
            </a:extLst>
          </p:cNvPr>
          <p:cNvSpPr txBox="1"/>
          <p:nvPr/>
        </p:nvSpPr>
        <p:spPr>
          <a:xfrm>
            <a:off x="683819" y="4483318"/>
            <a:ext cx="10243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Tindakan </a:t>
            </a:r>
            <a:r>
              <a:rPr lang="en-US" sz="2400" b="1" dirty="0" err="1"/>
              <a:t>Medis</a:t>
            </a:r>
            <a:r>
              <a:rPr lang="en-US" sz="2400" b="1" dirty="0"/>
              <a:t> Non </a:t>
            </a:r>
            <a:r>
              <a:rPr lang="en-US" sz="2400" b="1" dirty="0" err="1"/>
              <a:t>Operatif</a:t>
            </a:r>
            <a:r>
              <a:rPr lang="en-US" sz="2400" b="1" dirty="0"/>
              <a:t> (TMNO)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TMNO di Rawat Jalan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1C7F07D-D9C3-3FA3-131D-56FCE19E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9" y="1038641"/>
            <a:ext cx="10397838" cy="33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C89D1-C114-EE65-77A3-DAE7AFCCD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F7BF-1DC9-5806-5C66-772B0BA0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Tindakan </a:t>
            </a:r>
            <a:r>
              <a:rPr lang="en-US" dirty="0" err="1"/>
              <a:t>Medis</a:t>
            </a:r>
            <a:r>
              <a:rPr lang="en-US" dirty="0"/>
              <a:t> Non </a:t>
            </a:r>
            <a:r>
              <a:rPr lang="en-US" dirty="0" err="1"/>
              <a:t>Operatif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A6B720F6-D650-D867-FBA7-81D058DE263A}"/>
              </a:ext>
            </a:extLst>
          </p:cNvPr>
          <p:cNvSpPr txBox="1"/>
          <p:nvPr/>
        </p:nvSpPr>
        <p:spPr>
          <a:xfrm>
            <a:off x="683819" y="4483318"/>
            <a:ext cx="102439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Submenu Tarif Tindakan </a:t>
            </a:r>
            <a:r>
              <a:rPr lang="en-US" sz="2000" b="1" dirty="0" err="1"/>
              <a:t>Medis</a:t>
            </a:r>
            <a:r>
              <a:rPr lang="en-US" sz="2000" b="1" dirty="0"/>
              <a:t> Non </a:t>
            </a:r>
            <a:r>
              <a:rPr lang="en-US" sz="2000" b="1" dirty="0" err="1"/>
              <a:t>Operatif</a:t>
            </a:r>
            <a:r>
              <a:rPr lang="en-US" sz="2000" b="1" dirty="0"/>
              <a:t> (TMNO)</a:t>
            </a:r>
          </a:p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Process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nama </a:t>
            </a:r>
            <a:r>
              <a:rPr lang="en-US" sz="2000" dirty="0" err="1"/>
              <a:t>klinik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Rawat Jalan </a:t>
            </a:r>
            <a:r>
              <a:rPr lang="en-US" sz="2000" dirty="0" err="1"/>
              <a:t>semua</a:t>
            </a:r>
            <a:r>
              <a:rPr lang="en-US" sz="2000" dirty="0"/>
              <a:t> Dokter </a:t>
            </a: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beserta</a:t>
            </a:r>
            <a:r>
              <a:rPr lang="en-US" sz="2000" dirty="0"/>
              <a:t> Tarif Unit </a:t>
            </a:r>
            <a:r>
              <a:rPr lang="en-US" sz="2000" dirty="0" err="1"/>
              <a:t>Costnya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Tindakan TMNO dan Local Wisdom </a:t>
            </a:r>
            <a:r>
              <a:rPr lang="en-US" sz="2000" dirty="0" err="1"/>
              <a:t>presentase</a:t>
            </a:r>
            <a:r>
              <a:rPr lang="en-US" sz="2000" dirty="0"/>
              <a:t> Tindakan Kecil, Sedang, Besar dan </a:t>
            </a:r>
            <a:r>
              <a:rPr lang="en-US" sz="2000" dirty="0" err="1"/>
              <a:t>Khusus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Disebelah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Ajusment</a:t>
            </a:r>
            <a:r>
              <a:rPr lang="en-US" sz="2000" dirty="0"/>
              <a:t> Factor (Local Wisdom) </a:t>
            </a:r>
            <a:r>
              <a:rPr lang="en-US" sz="2000" dirty="0" err="1"/>
              <a:t>Presentase</a:t>
            </a:r>
            <a:r>
              <a:rPr lang="en-US" sz="2000" dirty="0"/>
              <a:t> Tarif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Tarifnya</a:t>
            </a:r>
            <a:r>
              <a:rPr lang="en-US" sz="2000" dirty="0"/>
              <a:t>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44270FD-909B-7A65-7CDC-EDEB5631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8" y="963394"/>
            <a:ext cx="9942617" cy="3359224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213C7C80-3993-1317-D0E9-BD22E3769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3785090"/>
            <a:ext cx="5667375" cy="1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90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0C7CF-78F1-D789-A707-138E2B144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A1A8-8DCF-D3EC-4247-23864E0A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502"/>
            <a:ext cx="9405257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0389430A-9644-C4DF-5457-9E616AC6126D}"/>
              </a:ext>
            </a:extLst>
          </p:cNvPr>
          <p:cNvSpPr txBox="1"/>
          <p:nvPr/>
        </p:nvSpPr>
        <p:spPr>
          <a:xfrm>
            <a:off x="683819" y="4483318"/>
            <a:ext cx="10243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</a:t>
            </a:r>
            <a:r>
              <a:rPr lang="en-US" sz="2400" b="1" dirty="0" err="1"/>
              <a:t>Instalasi</a:t>
            </a:r>
            <a:r>
              <a:rPr lang="en-US" sz="2400" b="1" dirty="0"/>
              <a:t> </a:t>
            </a:r>
            <a:r>
              <a:rPr lang="en-US" sz="2400" b="1" dirty="0" err="1"/>
              <a:t>Gawat</a:t>
            </a:r>
            <a:r>
              <a:rPr lang="en-US" sz="2400" b="1" dirty="0"/>
              <a:t> </a:t>
            </a:r>
            <a:r>
              <a:rPr lang="en-US" sz="2400" b="1" dirty="0" err="1"/>
              <a:t>Darurat</a:t>
            </a:r>
            <a:r>
              <a:rPr lang="en-US" sz="2400" b="1" dirty="0"/>
              <a:t> (IGD)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Rawat Jalan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E5A3F53-DDBA-2689-64F2-8BAB2C70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8" y="904210"/>
            <a:ext cx="9734799" cy="34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62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AE96-BD82-CE81-2F29-601D0164C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B123-8BF4-ACAE-62DC-80D5E2F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D13407C2-1CA2-28CB-FD51-50EFF217B093}"/>
              </a:ext>
            </a:extLst>
          </p:cNvPr>
          <p:cNvSpPr txBox="1"/>
          <p:nvPr/>
        </p:nvSpPr>
        <p:spPr>
          <a:xfrm>
            <a:off x="837704" y="4549676"/>
            <a:ext cx="111209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Submenu Tarif </a:t>
            </a:r>
            <a:r>
              <a:rPr lang="en-US" sz="2400" b="1" dirty="0" err="1"/>
              <a:t>Layanan</a:t>
            </a:r>
            <a:r>
              <a:rPr lang="en-US" sz="2400" b="1" dirty="0"/>
              <a:t> </a:t>
            </a:r>
            <a:r>
              <a:rPr lang="en-US" sz="2400" b="1" dirty="0" err="1"/>
              <a:t>Instalasi</a:t>
            </a:r>
            <a:r>
              <a:rPr lang="en-US" sz="2400" b="1" dirty="0"/>
              <a:t> </a:t>
            </a:r>
            <a:r>
              <a:rPr lang="en-US" sz="2400" b="1" dirty="0" err="1"/>
              <a:t>Gawat</a:t>
            </a:r>
            <a:r>
              <a:rPr lang="en-US" sz="2400" b="1" dirty="0"/>
              <a:t> </a:t>
            </a:r>
            <a:r>
              <a:rPr lang="en-US" sz="2400" b="1" dirty="0" err="1"/>
              <a:t>Darurat</a:t>
            </a:r>
            <a:r>
              <a:rPr lang="en-US" sz="2400" b="1" dirty="0"/>
              <a:t> (IGD)</a:t>
            </a:r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Process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nama </a:t>
            </a:r>
            <a:r>
              <a:rPr lang="en-US" sz="2400" dirty="0" err="1"/>
              <a:t>pelayanan</a:t>
            </a:r>
            <a:r>
              <a:rPr lang="en-US" sz="2400" dirty="0"/>
              <a:t> IGD </a:t>
            </a:r>
            <a:r>
              <a:rPr lang="en-US" sz="2400" dirty="0" err="1"/>
              <a:t>beserta</a:t>
            </a:r>
            <a:r>
              <a:rPr lang="en-US" sz="2400" dirty="0"/>
              <a:t> Tarif Unit </a:t>
            </a:r>
            <a:r>
              <a:rPr lang="en-US" sz="2400" dirty="0" err="1"/>
              <a:t>Costnya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Disebelah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Ajusment</a:t>
            </a:r>
            <a:r>
              <a:rPr lang="en-US" sz="2400" dirty="0"/>
              <a:t> Factor (Local Wisdom) </a:t>
            </a:r>
            <a:r>
              <a:rPr lang="en-US" sz="2400" dirty="0" err="1"/>
              <a:t>Presentase</a:t>
            </a:r>
            <a:r>
              <a:rPr lang="en-US" sz="2400" dirty="0"/>
              <a:t> Tarif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Tarifnya</a:t>
            </a:r>
            <a:r>
              <a:rPr lang="en-US" sz="2400" dirty="0"/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E63C9CF-A17F-D3E4-17D4-A69CA599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9" y="862747"/>
            <a:ext cx="5943600" cy="3620571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6E701CF-BFF5-799B-58E7-84DC09EB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92" y="862746"/>
            <a:ext cx="5771408" cy="36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1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F69C5-A1A6-D3EA-4DA1-934795872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B088-6B5D-82DC-D116-ECC62F64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502"/>
            <a:ext cx="9405257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Sentral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946F1EF8-B636-3A9B-5208-88A7089F6072}"/>
              </a:ext>
            </a:extLst>
          </p:cNvPr>
          <p:cNvSpPr txBox="1"/>
          <p:nvPr/>
        </p:nvSpPr>
        <p:spPr>
          <a:xfrm>
            <a:off x="683818" y="4840506"/>
            <a:ext cx="10243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</a:t>
            </a:r>
            <a:r>
              <a:rPr lang="en-US" sz="2400" b="1" dirty="0" err="1"/>
              <a:t>Instalasi</a:t>
            </a:r>
            <a:r>
              <a:rPr lang="en-US" sz="2400" b="1" dirty="0"/>
              <a:t> </a:t>
            </a:r>
            <a:r>
              <a:rPr lang="en-US" sz="2400" b="1" dirty="0" err="1"/>
              <a:t>Bedah</a:t>
            </a:r>
            <a:r>
              <a:rPr lang="en-US" sz="2400" b="1" dirty="0"/>
              <a:t> Sentral (IBS)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Instalasi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r>
              <a:rPr lang="en-US" sz="2400" dirty="0"/>
              <a:t> Sentral (IBS)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10FAA6B-DE70-5278-9786-48CF0BC3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8" y="953451"/>
            <a:ext cx="10503295" cy="37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39A5C-3605-6F09-CED3-69BF7F1F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141" y="50623"/>
            <a:ext cx="7339642" cy="850478"/>
          </a:xfrm>
        </p:spPr>
        <p:txBody>
          <a:bodyPr anchor="ctr">
            <a:normAutofit/>
          </a:bodyPr>
          <a:lstStyle/>
          <a:p>
            <a:r>
              <a:rPr lang="en-US"/>
              <a:t>INSTALASI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953CCB-3EC1-BFC3-6A4A-D0E7999E6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61048"/>
            <a:ext cx="5181600" cy="5431792"/>
          </a:xfrm>
        </p:spPr>
        <p:txBody>
          <a:bodyPr>
            <a:normAutofit/>
          </a:bodyPr>
          <a:lstStyle/>
          <a:p>
            <a:r>
              <a:rPr lang="en-ID" sz="2000" dirty="0"/>
              <a:t>Installer </a:t>
            </a:r>
            <a:r>
              <a:rPr lang="en-ID" sz="2000" dirty="0" err="1"/>
              <a:t>Aplikasi</a:t>
            </a:r>
            <a:r>
              <a:rPr lang="en-ID" sz="2000" dirty="0"/>
              <a:t> </a:t>
            </a:r>
            <a:r>
              <a:rPr lang="en-ID" sz="2000" dirty="0" err="1"/>
              <a:t>UnitCare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didapatkan</a:t>
            </a:r>
            <a:r>
              <a:rPr lang="en-ID" sz="2000" dirty="0"/>
              <a:t> di website </a:t>
            </a:r>
            <a:r>
              <a:rPr lang="en-ID" sz="2000" b="1" dirty="0">
                <a:hlinkClick r:id="rId2"/>
              </a:rPr>
              <a:t>www.casemixpedia.com</a:t>
            </a:r>
            <a:r>
              <a:rPr lang="en-ID" sz="2000" b="1" dirty="0"/>
              <a:t> Installer </a:t>
            </a:r>
            <a:r>
              <a:rPr lang="en-ID" sz="2000" b="1" dirty="0" err="1"/>
              <a:t>UnitCare</a:t>
            </a:r>
            <a:endParaRPr lang="en-ID" sz="2000" b="1" dirty="0"/>
          </a:p>
          <a:p>
            <a:r>
              <a:rPr lang="en-ID" sz="2000" dirty="0"/>
              <a:t>Password </a:t>
            </a:r>
            <a:r>
              <a:rPr lang="en-ID" sz="2000" dirty="0" err="1"/>
              <a:t>Instalasi</a:t>
            </a:r>
            <a:r>
              <a:rPr lang="en-ID" sz="2000" dirty="0"/>
              <a:t> : </a:t>
            </a:r>
            <a:r>
              <a:rPr lang="en-ID" sz="2000" b="1" dirty="0"/>
              <a:t>cascom2410</a:t>
            </a:r>
          </a:p>
          <a:p>
            <a:endParaRPr lang="en-ID" sz="2000" dirty="0"/>
          </a:p>
          <a:p>
            <a:r>
              <a:rPr lang="en-ID" sz="2000" dirty="0" err="1"/>
              <a:t>Setelah</a:t>
            </a:r>
            <a:r>
              <a:rPr lang="en-ID" sz="2000" dirty="0"/>
              <a:t> </a:t>
            </a:r>
            <a:r>
              <a:rPr lang="en-ID" sz="2000" dirty="0" err="1"/>
              <a:t>berhasil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aktivasi</a:t>
            </a:r>
            <a:r>
              <a:rPr lang="en-ID" sz="2000" dirty="0"/>
              <a:t>, </a:t>
            </a:r>
            <a:r>
              <a:rPr lang="en-ID" sz="2000" dirty="0" err="1"/>
              <a:t>aplikasi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langsung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offline. </a:t>
            </a:r>
          </a:p>
          <a:p>
            <a:r>
              <a:rPr lang="en-ID" sz="2000" b="1" dirty="0"/>
              <a:t>Log In </a:t>
            </a:r>
            <a:r>
              <a:rPr lang="en-ID" sz="2000" b="1" dirty="0" err="1"/>
              <a:t>UnitCare</a:t>
            </a:r>
            <a:endParaRPr lang="en-ID" sz="2000" b="1" dirty="0"/>
          </a:p>
          <a:p>
            <a:pPr lvl="1"/>
            <a:r>
              <a:rPr lang="en-ID" sz="2000" b="1" dirty="0"/>
              <a:t>Username : </a:t>
            </a:r>
            <a:r>
              <a:rPr lang="en-ID" sz="2000" b="1" dirty="0" err="1"/>
              <a:t>unitcare</a:t>
            </a:r>
            <a:endParaRPr lang="en-ID" sz="2000" b="1" dirty="0"/>
          </a:p>
          <a:p>
            <a:pPr lvl="1"/>
            <a:r>
              <a:rPr lang="en-ID" sz="2000" b="1" dirty="0"/>
              <a:t> Password : unitcare1711</a:t>
            </a:r>
          </a:p>
          <a:p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Log In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status online, </a:t>
            </a:r>
            <a:r>
              <a:rPr lang="en-ID" sz="2000" dirty="0" err="1"/>
              <a:t>setelah</a:t>
            </a:r>
            <a:r>
              <a:rPr lang="en-ID" sz="2000" dirty="0"/>
              <a:t> </a:t>
            </a:r>
            <a:r>
              <a:rPr lang="en-ID" sz="2000" dirty="0" err="1"/>
              <a:t>berhasil</a:t>
            </a:r>
            <a:r>
              <a:rPr lang="en-ID" sz="2000" dirty="0"/>
              <a:t> Log In </a:t>
            </a:r>
            <a:r>
              <a:rPr lang="en-ID" sz="2000" dirty="0" err="1"/>
              <a:t>silahkan</a:t>
            </a:r>
            <a:r>
              <a:rPr lang="en-ID" sz="2000" dirty="0"/>
              <a:t> </a:t>
            </a:r>
            <a:r>
              <a:rPr lang="en-ID" sz="2000" dirty="0" err="1"/>
              <a:t>bekerja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offline</a:t>
            </a:r>
          </a:p>
          <a:p>
            <a:endParaRPr lang="en-ID" sz="2000" dirty="0"/>
          </a:p>
          <a:p>
            <a:endParaRPr lang="en-ID" sz="2000" dirty="0"/>
          </a:p>
          <a:p>
            <a:endParaRPr lang="en-US" sz="2000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161B902-D7C5-D56F-428E-1D0AA736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9284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30479B7-46C9-4903-97AD-6559CEFFC457}" type="datetime1">
              <a:rPr lang="en-ID" smtClean="0"/>
              <a:pPr>
                <a:spcAft>
                  <a:spcPts val="600"/>
                </a:spcAft>
              </a:pPr>
              <a:t>02/09/25</a:t>
            </a:fld>
            <a:endParaRPr lang="en-ID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70A7BCC-7B96-FA3E-3E68-74A44037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284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D"/>
              <a:t>Copyright By CasCom Academy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E779EDD-BC05-C60E-D35A-75D39021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4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4200B04-6864-462C-807D-833D23C14047}" type="slidenum">
              <a:rPr lang="en-ID" smtClean="0"/>
              <a:pPr>
                <a:spcAft>
                  <a:spcPts val="600"/>
                </a:spcAft>
              </a:pPr>
              <a:t>3</a:t>
            </a:fld>
            <a:endParaRPr lang="en-ID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6EB0C16-FCD0-0C0D-AB24-9F266CFC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1161048"/>
            <a:ext cx="5943600" cy="29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01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C2272-9307-D19E-A4E8-8E23D77DB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C2A6-2933-A076-229C-E92BF992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Sentral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5637ADF3-06FF-544E-1418-B8E43853F718}"/>
              </a:ext>
            </a:extLst>
          </p:cNvPr>
          <p:cNvSpPr txBox="1"/>
          <p:nvPr/>
        </p:nvSpPr>
        <p:spPr>
          <a:xfrm>
            <a:off x="719138" y="5458533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Submenu Tarif </a:t>
            </a:r>
            <a:r>
              <a:rPr lang="en-US" sz="2000" b="1" dirty="0" err="1"/>
              <a:t>Layanan</a:t>
            </a:r>
            <a:r>
              <a:rPr lang="en-US" sz="2000" b="1" dirty="0"/>
              <a:t> </a:t>
            </a:r>
            <a:r>
              <a:rPr lang="en-US" sz="2000" b="1" dirty="0" err="1"/>
              <a:t>Instalasi</a:t>
            </a:r>
            <a:r>
              <a:rPr lang="en-US" sz="2000" b="1" dirty="0"/>
              <a:t> </a:t>
            </a:r>
            <a:r>
              <a:rPr lang="en-US" sz="2000" b="1" dirty="0" err="1"/>
              <a:t>Bedah</a:t>
            </a:r>
            <a:r>
              <a:rPr lang="en-US" sz="2000" b="1" dirty="0"/>
              <a:t> Sentral (IBS)</a:t>
            </a:r>
          </a:p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Process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nama </a:t>
            </a:r>
            <a:r>
              <a:rPr lang="en-US" sz="2000" dirty="0" err="1"/>
              <a:t>pelayanan</a:t>
            </a:r>
            <a:r>
              <a:rPr lang="en-US" sz="2000" dirty="0"/>
              <a:t> IBS </a:t>
            </a:r>
            <a:r>
              <a:rPr lang="en-US" sz="2000" dirty="0" err="1"/>
              <a:t>beserta</a:t>
            </a:r>
            <a:r>
              <a:rPr lang="en-US" sz="2000" dirty="0"/>
              <a:t> Tarif Unit </a:t>
            </a:r>
            <a:r>
              <a:rPr lang="en-US" sz="2000" dirty="0" err="1"/>
              <a:t>Costnya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Disebelah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Ajusment</a:t>
            </a:r>
            <a:r>
              <a:rPr lang="en-US" sz="2000" dirty="0"/>
              <a:t> Factor (Local Wisdom) </a:t>
            </a:r>
            <a:r>
              <a:rPr lang="en-US" sz="2000" dirty="0" err="1"/>
              <a:t>Presentase</a:t>
            </a:r>
            <a:r>
              <a:rPr lang="en-US" sz="2000" dirty="0"/>
              <a:t> Tarif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Tarifnya</a:t>
            </a:r>
            <a:r>
              <a:rPr lang="en-US" sz="2000" dirty="0"/>
              <a:t>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2534A55-6FD7-9429-3323-D22B0C7C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23144"/>
            <a:ext cx="5943600" cy="4434669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39AFF9E3-0263-0C75-9DF3-3205C8A49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923144"/>
            <a:ext cx="5581650" cy="44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15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3C9EC-B1BD-FABD-AC80-A52B3F03F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BDC1-3563-358F-A41C-6E26FAFF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502"/>
            <a:ext cx="9405257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Rehab </a:t>
            </a:r>
            <a:r>
              <a:rPr lang="en-US" dirty="0" err="1"/>
              <a:t>Medik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852C95DA-9352-B5B3-0157-72411329EF30}"/>
              </a:ext>
            </a:extLst>
          </p:cNvPr>
          <p:cNvSpPr txBox="1"/>
          <p:nvPr/>
        </p:nvSpPr>
        <p:spPr>
          <a:xfrm>
            <a:off x="683819" y="5297705"/>
            <a:ext cx="10243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Rehab </a:t>
            </a:r>
            <a:r>
              <a:rPr lang="en-US" sz="2400" b="1" dirty="0" err="1"/>
              <a:t>Medik</a:t>
            </a:r>
            <a:endParaRPr lang="en-US" sz="2400" b="1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Rawat Jalan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337E3CD-2516-F709-D2CA-6450468F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8" y="953135"/>
            <a:ext cx="10989069" cy="39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20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1A74-BDF7-0391-7136-3453E16AA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516C-564E-9A2F-1C93-5D53EC29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Rehab </a:t>
            </a:r>
            <a:r>
              <a:rPr lang="en-US" dirty="0" err="1"/>
              <a:t>Medik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FC62D438-C09B-214E-1DD6-B3FB95BADB4E}"/>
              </a:ext>
            </a:extLst>
          </p:cNvPr>
          <p:cNvSpPr txBox="1"/>
          <p:nvPr/>
        </p:nvSpPr>
        <p:spPr>
          <a:xfrm>
            <a:off x="719137" y="4796731"/>
            <a:ext cx="102439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Submenu Tarif </a:t>
            </a:r>
            <a:r>
              <a:rPr lang="en-US" sz="2000" b="1" dirty="0" err="1"/>
              <a:t>Layanan</a:t>
            </a:r>
            <a:r>
              <a:rPr lang="en-US" sz="2000" b="1" dirty="0"/>
              <a:t> Rehab </a:t>
            </a:r>
            <a:r>
              <a:rPr lang="en-US" sz="2000" b="1" dirty="0" err="1"/>
              <a:t>Medik</a:t>
            </a:r>
            <a:endParaRPr lang="en-US" sz="2000" b="1" dirty="0"/>
          </a:p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Process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nama </a:t>
            </a:r>
            <a:r>
              <a:rPr lang="en-US" sz="2000" dirty="0" err="1"/>
              <a:t>pelayanan</a:t>
            </a:r>
            <a:r>
              <a:rPr lang="en-US" sz="2000" dirty="0"/>
              <a:t> Rehab </a:t>
            </a:r>
            <a:r>
              <a:rPr lang="en-US" sz="2000" dirty="0" err="1"/>
              <a:t>Medik</a:t>
            </a:r>
            <a:r>
              <a:rPr lang="en-US" sz="2000" dirty="0"/>
              <a:t> </a:t>
            </a:r>
            <a:r>
              <a:rPr lang="en-US" sz="2000" dirty="0" err="1"/>
              <a:t>beserta</a:t>
            </a:r>
            <a:r>
              <a:rPr lang="en-US" sz="2000" dirty="0"/>
              <a:t> Tarif Unit </a:t>
            </a:r>
            <a:r>
              <a:rPr lang="en-US" sz="2000" dirty="0" err="1"/>
              <a:t>Costnya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Disebelah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Ajusment</a:t>
            </a:r>
            <a:r>
              <a:rPr lang="en-US" sz="2000" dirty="0"/>
              <a:t> Factor (Local Wisdom) </a:t>
            </a:r>
            <a:r>
              <a:rPr lang="en-US" sz="2000" dirty="0" err="1"/>
              <a:t>Presentase</a:t>
            </a:r>
            <a:r>
              <a:rPr lang="en-US" sz="2000" dirty="0"/>
              <a:t> Tarif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Tarifnya</a:t>
            </a:r>
            <a:r>
              <a:rPr lang="en-US" sz="2000" dirty="0"/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B6E5B67-0F34-25E8-62A1-BBC19AFD0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938846"/>
            <a:ext cx="10362519" cy="36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88557-408C-F468-502A-95D69A73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ED57-92E9-6B8F-C998-54D4D422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Rehab </a:t>
            </a:r>
            <a:r>
              <a:rPr lang="en-US" dirty="0" err="1"/>
              <a:t>Medik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2A2A9946-5F82-C85F-D11F-EDEF7A3985C5}"/>
              </a:ext>
            </a:extLst>
          </p:cNvPr>
          <p:cNvSpPr txBox="1"/>
          <p:nvPr/>
        </p:nvSpPr>
        <p:spPr>
          <a:xfrm>
            <a:off x="780555" y="4919008"/>
            <a:ext cx="114114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Submenu Tarif </a:t>
            </a:r>
            <a:r>
              <a:rPr lang="en-US" sz="2000" b="1" dirty="0" err="1"/>
              <a:t>Layanan</a:t>
            </a:r>
            <a:r>
              <a:rPr lang="en-US" sz="2000" b="1" dirty="0"/>
              <a:t> Rehab </a:t>
            </a:r>
            <a:r>
              <a:rPr lang="en-US" sz="2000" b="1" dirty="0" err="1"/>
              <a:t>Medik</a:t>
            </a:r>
            <a:endParaRPr lang="en-US" sz="2000" b="1" dirty="0"/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Menambahkan</a:t>
            </a:r>
            <a:r>
              <a:rPr lang="en-US" sz="2000" dirty="0"/>
              <a:t> Nama </a:t>
            </a:r>
            <a:r>
              <a:rPr lang="en-US" sz="2000" dirty="0" err="1"/>
              <a:t>Pemeriksaan</a:t>
            </a:r>
            <a:r>
              <a:rPr lang="en-US" sz="2000" dirty="0"/>
              <a:t>/Tindakan yang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pada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UnitCare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Klik</a:t>
            </a:r>
            <a:r>
              <a:rPr lang="en-US" sz="2000" dirty="0"/>
              <a:t> pada </a:t>
            </a:r>
            <a:r>
              <a:rPr lang="en-US" sz="2000" dirty="0" err="1"/>
              <a:t>tombol</a:t>
            </a:r>
            <a:r>
              <a:rPr lang="en-US" sz="2000" dirty="0"/>
              <a:t> Jenis </a:t>
            </a:r>
            <a:r>
              <a:rPr lang="en-US" sz="2000" dirty="0" err="1"/>
              <a:t>Pemeriksaan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inputkan</a:t>
            </a:r>
            <a:r>
              <a:rPr lang="en-US" sz="2000" dirty="0"/>
              <a:t> Jenis </a:t>
            </a:r>
            <a:r>
              <a:rPr lang="en-US" sz="2000" dirty="0" err="1"/>
              <a:t>Pemeriksaan</a:t>
            </a:r>
            <a:r>
              <a:rPr lang="en-US" sz="2000" dirty="0"/>
              <a:t> dan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Utilitasnya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Tambah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template excel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download template Ketika </a:t>
            </a:r>
            <a:r>
              <a:rPr lang="en-US" sz="2000" dirty="0" err="1"/>
              <a:t>sudah</a:t>
            </a:r>
            <a:r>
              <a:rPr lang="en-US" sz="2000" dirty="0"/>
              <a:t> di </a:t>
            </a:r>
            <a:r>
              <a:rPr lang="en-US" sz="2000" dirty="0" err="1"/>
              <a:t>inputkan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di upload pada </a:t>
            </a:r>
            <a:r>
              <a:rPr lang="en-US" sz="2000" dirty="0" err="1"/>
              <a:t>tombol</a:t>
            </a:r>
            <a:r>
              <a:rPr lang="en-US" sz="2000" dirty="0"/>
              <a:t> upload excel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337264C-1D27-2E13-8835-2CC21303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10215"/>
            <a:ext cx="6138863" cy="3988957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826B151-F9F2-7575-E383-5AB9105E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38" y="869838"/>
            <a:ext cx="5491162" cy="43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6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6C4CE-F871-55E2-2433-F5DF1A4C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0542-99EE-0B60-B32C-A0632E2C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502"/>
            <a:ext cx="9405257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Radiologi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06D3246A-371F-4D88-B607-A31C6759CE81}"/>
              </a:ext>
            </a:extLst>
          </p:cNvPr>
          <p:cNvSpPr txBox="1"/>
          <p:nvPr/>
        </p:nvSpPr>
        <p:spPr>
          <a:xfrm>
            <a:off x="683818" y="5332006"/>
            <a:ext cx="10903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</a:t>
            </a:r>
            <a:r>
              <a:rPr lang="en-US" sz="2400" b="1" dirty="0" err="1"/>
              <a:t>Radiologi</a:t>
            </a:r>
            <a:endParaRPr lang="en-US" sz="2400" b="1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Radiologi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DF06CAF-FD74-9B6E-3FAC-59636AAE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8" y="925829"/>
            <a:ext cx="10531869" cy="40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27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5E52-E89A-FF25-60DF-58DBB8F8E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63F0-D345-327A-EB4C-69CA4368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Radiologi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221305CF-CD69-E1E6-B090-2B17F5C03CAF}"/>
              </a:ext>
            </a:extLst>
          </p:cNvPr>
          <p:cNvSpPr txBox="1"/>
          <p:nvPr/>
        </p:nvSpPr>
        <p:spPr>
          <a:xfrm>
            <a:off x="719137" y="4593849"/>
            <a:ext cx="11472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Submenu Tarif </a:t>
            </a:r>
            <a:r>
              <a:rPr lang="en-US" sz="2400" b="1" dirty="0" err="1"/>
              <a:t>Layanan</a:t>
            </a:r>
            <a:r>
              <a:rPr lang="en-US" sz="2400" b="1" dirty="0"/>
              <a:t> </a:t>
            </a:r>
            <a:r>
              <a:rPr lang="en-US" sz="2400" b="1" dirty="0" err="1"/>
              <a:t>Radiologi</a:t>
            </a:r>
            <a:endParaRPr lang="en-US" sz="2400" b="1" dirty="0"/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Process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nama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Radiologi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Tarif Unit </a:t>
            </a:r>
            <a:r>
              <a:rPr lang="en-US" sz="2400" dirty="0" err="1"/>
              <a:t>Costnya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Process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Ajusment</a:t>
            </a:r>
            <a:r>
              <a:rPr lang="en-US" sz="2400" dirty="0"/>
              <a:t> Factor (Local Wisdom) </a:t>
            </a:r>
            <a:r>
              <a:rPr lang="en-US" sz="2400" dirty="0" err="1"/>
              <a:t>Presentase</a:t>
            </a:r>
            <a:r>
              <a:rPr lang="en-US" sz="2400" dirty="0"/>
              <a:t> Tarif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Tarifnya</a:t>
            </a:r>
            <a:r>
              <a:rPr lang="en-US" sz="2400" dirty="0"/>
              <a:t>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24B0001-65A3-A01C-AE61-2273320D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907414"/>
            <a:ext cx="10982325" cy="35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6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532C8-CBB1-709E-8B81-B3FB8296B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C1E0-116F-A0E7-6D51-8CEE32A5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Radiologi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215C7732-7275-33A8-B6B0-3A3B601B546F}"/>
              </a:ext>
            </a:extLst>
          </p:cNvPr>
          <p:cNvSpPr txBox="1"/>
          <p:nvPr/>
        </p:nvSpPr>
        <p:spPr>
          <a:xfrm>
            <a:off x="719136" y="4899172"/>
            <a:ext cx="11472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Submenu Tarif </a:t>
            </a:r>
            <a:r>
              <a:rPr lang="en-US" sz="2000" b="1" dirty="0" err="1"/>
              <a:t>Layanan</a:t>
            </a:r>
            <a:r>
              <a:rPr lang="en-US" sz="2000" b="1" dirty="0"/>
              <a:t> </a:t>
            </a:r>
            <a:r>
              <a:rPr lang="en-US" sz="2000" b="1" dirty="0" err="1"/>
              <a:t>Radiologi</a:t>
            </a:r>
            <a:endParaRPr lang="en-US" sz="2000" b="1" dirty="0"/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Menambahkan</a:t>
            </a:r>
            <a:r>
              <a:rPr lang="en-US" sz="2000" dirty="0"/>
              <a:t> Nama </a:t>
            </a:r>
            <a:r>
              <a:rPr lang="en-US" sz="2000" dirty="0" err="1"/>
              <a:t>Pemeriksaan</a:t>
            </a:r>
            <a:r>
              <a:rPr lang="en-US" sz="2000" dirty="0"/>
              <a:t>/Tindakan yang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pada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UnitCare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Klik</a:t>
            </a:r>
            <a:r>
              <a:rPr lang="en-US" sz="2000" dirty="0"/>
              <a:t> pada </a:t>
            </a:r>
            <a:r>
              <a:rPr lang="en-US" sz="2000" dirty="0" err="1"/>
              <a:t>tombol</a:t>
            </a:r>
            <a:r>
              <a:rPr lang="en-US" sz="2000" dirty="0"/>
              <a:t> Jenis </a:t>
            </a:r>
            <a:r>
              <a:rPr lang="en-US" sz="2000" dirty="0" err="1"/>
              <a:t>Pemeriksaan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inputkan</a:t>
            </a:r>
            <a:r>
              <a:rPr lang="en-US" sz="2000" dirty="0"/>
              <a:t> Jenis </a:t>
            </a:r>
            <a:r>
              <a:rPr lang="en-US" sz="2000" dirty="0" err="1"/>
              <a:t>Pemeriksaan</a:t>
            </a:r>
            <a:r>
              <a:rPr lang="en-US" sz="2000" dirty="0"/>
              <a:t> dan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Utilitasnya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Tambah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template excel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download template Ketika </a:t>
            </a:r>
            <a:r>
              <a:rPr lang="en-US" sz="2000" dirty="0" err="1"/>
              <a:t>sudah</a:t>
            </a:r>
            <a:r>
              <a:rPr lang="en-US" sz="2000" dirty="0"/>
              <a:t> di </a:t>
            </a:r>
            <a:r>
              <a:rPr lang="en-US" sz="2000" dirty="0" err="1"/>
              <a:t>inputkan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di upload pada </a:t>
            </a:r>
            <a:r>
              <a:rPr lang="en-US" sz="2000" dirty="0" err="1"/>
              <a:t>tombol</a:t>
            </a:r>
            <a:r>
              <a:rPr lang="en-US" sz="2000" dirty="0"/>
              <a:t> upload excel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3750457-DC56-3D67-7267-2B0752E50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10215"/>
            <a:ext cx="6138863" cy="3988957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DC41877B-8D8C-E715-88BE-46DB4AD2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38" y="869838"/>
            <a:ext cx="5491162" cy="43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9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C07B6-DBEE-204A-097E-9417DEC5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51A0-5B3E-DE5E-A7B1-7C132429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502"/>
            <a:ext cx="9405257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1349C2CD-F3D8-72DA-01A1-19DA961C5181}"/>
              </a:ext>
            </a:extLst>
          </p:cNvPr>
          <p:cNvSpPr txBox="1"/>
          <p:nvPr/>
        </p:nvSpPr>
        <p:spPr>
          <a:xfrm>
            <a:off x="683819" y="5060208"/>
            <a:ext cx="10243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</a:t>
            </a:r>
            <a:r>
              <a:rPr lang="en-US" sz="2400" b="1" dirty="0" err="1"/>
              <a:t>Laboratorium</a:t>
            </a:r>
            <a:endParaRPr lang="en-US" sz="2400" b="1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Radiologi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1241848-AB50-9D3B-7390-149EC5FA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9" y="1012962"/>
            <a:ext cx="10103244" cy="34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07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20CB9-0613-2984-5DDC-7AF43FEA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3D96-7B35-9359-DA45-42A045A3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477FA4CF-623F-286C-DB44-FEC3139E689B}"/>
              </a:ext>
            </a:extLst>
          </p:cNvPr>
          <p:cNvSpPr txBox="1"/>
          <p:nvPr/>
        </p:nvSpPr>
        <p:spPr>
          <a:xfrm>
            <a:off x="684160" y="4549676"/>
            <a:ext cx="11472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Submenu Tarif </a:t>
            </a:r>
            <a:r>
              <a:rPr lang="en-US" sz="2400" b="1" dirty="0" err="1"/>
              <a:t>Layanan</a:t>
            </a:r>
            <a:r>
              <a:rPr lang="en-US" sz="2400" b="1" dirty="0"/>
              <a:t> </a:t>
            </a:r>
            <a:r>
              <a:rPr lang="en-US" sz="2400" b="1" dirty="0" err="1"/>
              <a:t>Laboratorium</a:t>
            </a:r>
            <a:endParaRPr lang="en-US" sz="2400" b="1" dirty="0"/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Process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nama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Laboratorium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Tarif Unit </a:t>
            </a:r>
            <a:r>
              <a:rPr lang="en-US" sz="2400" dirty="0" err="1"/>
              <a:t>Costnya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Process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Ajusment</a:t>
            </a:r>
            <a:r>
              <a:rPr lang="en-US" sz="2400" dirty="0"/>
              <a:t> Factor (Local Wisdom) </a:t>
            </a:r>
            <a:r>
              <a:rPr lang="en-US" sz="2400" dirty="0" err="1"/>
              <a:t>Presentase</a:t>
            </a:r>
            <a:r>
              <a:rPr lang="en-US" sz="2400" dirty="0"/>
              <a:t> Tarif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Tarifnya</a:t>
            </a:r>
            <a:r>
              <a:rPr lang="en-US" sz="2400" dirty="0"/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C80FAA-64F3-85BC-C902-82C627C5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6" y="971550"/>
            <a:ext cx="10788704" cy="35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1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628C-2963-CEF4-F256-A5313C96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4B16-7B28-10D5-9749-0A2483A0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endParaRPr lang="en-US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1B6817B6-8CE8-C178-8457-A922F721AD1D}"/>
              </a:ext>
            </a:extLst>
          </p:cNvPr>
          <p:cNvSpPr txBox="1"/>
          <p:nvPr/>
        </p:nvSpPr>
        <p:spPr>
          <a:xfrm>
            <a:off x="719136" y="4899172"/>
            <a:ext cx="11472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Submenu Tarif </a:t>
            </a:r>
            <a:r>
              <a:rPr lang="en-US" sz="2000" b="1" dirty="0" err="1"/>
              <a:t>Layanan</a:t>
            </a:r>
            <a:r>
              <a:rPr lang="en-US" sz="2000" b="1" dirty="0"/>
              <a:t> </a:t>
            </a:r>
            <a:r>
              <a:rPr lang="en-US" sz="2000" b="1" dirty="0" err="1"/>
              <a:t>Laboratorium</a:t>
            </a:r>
            <a:endParaRPr lang="en-US" sz="2000" b="1" dirty="0"/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Menambahkan</a:t>
            </a:r>
            <a:r>
              <a:rPr lang="en-US" sz="2000" dirty="0"/>
              <a:t> Nama </a:t>
            </a:r>
            <a:r>
              <a:rPr lang="en-US" sz="2000" dirty="0" err="1"/>
              <a:t>Pemeriksaan</a:t>
            </a:r>
            <a:r>
              <a:rPr lang="en-US" sz="2000" dirty="0"/>
              <a:t>/Tindakan yang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pada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UnitCare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Klik</a:t>
            </a:r>
            <a:r>
              <a:rPr lang="en-US" sz="2000" dirty="0"/>
              <a:t> pada </a:t>
            </a:r>
            <a:r>
              <a:rPr lang="en-US" sz="2000" dirty="0" err="1"/>
              <a:t>tombol</a:t>
            </a:r>
            <a:r>
              <a:rPr lang="en-US" sz="2000" dirty="0"/>
              <a:t> Jenis </a:t>
            </a:r>
            <a:r>
              <a:rPr lang="en-US" sz="2000" dirty="0" err="1"/>
              <a:t>Pemeriksaan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inputkan</a:t>
            </a:r>
            <a:r>
              <a:rPr lang="en-US" sz="2000" dirty="0"/>
              <a:t> Jenis </a:t>
            </a:r>
            <a:r>
              <a:rPr lang="en-US" sz="2000" dirty="0" err="1"/>
              <a:t>Pemeriksaan</a:t>
            </a:r>
            <a:r>
              <a:rPr lang="en-US" sz="2000" dirty="0"/>
              <a:t> dan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Utilitasnya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Tambah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template excel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download template Ketika </a:t>
            </a:r>
            <a:r>
              <a:rPr lang="en-US" sz="2000" dirty="0" err="1"/>
              <a:t>sudah</a:t>
            </a:r>
            <a:r>
              <a:rPr lang="en-US" sz="2000" dirty="0"/>
              <a:t> di </a:t>
            </a:r>
            <a:r>
              <a:rPr lang="en-US" sz="2000" dirty="0" err="1"/>
              <a:t>inputkan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di upload pada </a:t>
            </a:r>
            <a:r>
              <a:rPr lang="en-US" sz="2000" dirty="0" err="1"/>
              <a:t>tombol</a:t>
            </a:r>
            <a:r>
              <a:rPr lang="en-US" sz="2000" dirty="0"/>
              <a:t> upload excel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B424539-92D9-47B8-3064-6BD533A7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10215"/>
            <a:ext cx="6138863" cy="3988957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AE900EC-EEE2-4F00-2FFE-1758C848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38" y="869838"/>
            <a:ext cx="5491162" cy="43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2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B1C2-CB54-D453-4F16-B589012B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202" y="0"/>
            <a:ext cx="4913255" cy="850478"/>
          </a:xfrm>
        </p:spPr>
        <p:txBody>
          <a:bodyPr/>
          <a:lstStyle/>
          <a:p>
            <a:r>
              <a:rPr lang="en-US" dirty="0"/>
              <a:t>Register User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C8F5C5A-2A9B-6E58-05D2-3E20B617DF31}"/>
              </a:ext>
            </a:extLst>
          </p:cNvPr>
          <p:cNvSpPr txBox="1">
            <a:spLocks/>
          </p:cNvSpPr>
          <p:nvPr/>
        </p:nvSpPr>
        <p:spPr>
          <a:xfrm>
            <a:off x="957943" y="3839663"/>
            <a:ext cx="10515600" cy="2861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Menambahkan</a:t>
            </a:r>
            <a:r>
              <a:rPr lang="en-US" sz="2000" dirty="0"/>
              <a:t> User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Unitcare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menu Register User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5AE8718-8008-A2EA-E9D9-B8C97FF44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850479"/>
            <a:ext cx="10058400" cy="26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1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EA8B-0CFD-49C8-36A9-3C9149D56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22E9-A25D-8F7C-E675-31D9B1A4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502"/>
            <a:ext cx="9405257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VK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2391E058-4CA8-7412-A0C4-3668990C9819}"/>
              </a:ext>
            </a:extLst>
          </p:cNvPr>
          <p:cNvSpPr txBox="1"/>
          <p:nvPr/>
        </p:nvSpPr>
        <p:spPr>
          <a:xfrm>
            <a:off x="837705" y="5097681"/>
            <a:ext cx="10243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Pada Submenu Tarif VK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VK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Memilih</a:t>
            </a:r>
            <a:r>
              <a:rPr lang="en-US" sz="2400" dirty="0"/>
              <a:t> Perode Data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Proses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D3840A1-1C0F-208B-72AD-A877D765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9" y="1019492"/>
            <a:ext cx="9746056" cy="34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55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E53F-F7EC-A7AE-9D95-FA64FCAD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CFC4-094E-BAFB-B51F-A9568D44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7" y="204502"/>
            <a:ext cx="9322130" cy="538188"/>
          </a:xfrm>
        </p:spPr>
        <p:txBody>
          <a:bodyPr>
            <a:normAutofit fontScale="90000"/>
          </a:bodyPr>
          <a:lstStyle/>
          <a:p>
            <a:r>
              <a:rPr lang="en-US" dirty="0"/>
              <a:t>Tarif </a:t>
            </a:r>
            <a:r>
              <a:rPr lang="en-US" dirty="0" err="1"/>
              <a:t>Layanan</a:t>
            </a:r>
            <a:r>
              <a:rPr lang="en-US" dirty="0"/>
              <a:t> VK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EB81A86D-7C06-C4D1-CF90-FA92A6949132}"/>
              </a:ext>
            </a:extLst>
          </p:cNvPr>
          <p:cNvSpPr txBox="1"/>
          <p:nvPr/>
        </p:nvSpPr>
        <p:spPr>
          <a:xfrm>
            <a:off x="676276" y="5226784"/>
            <a:ext cx="10243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Submenu Tarif </a:t>
            </a:r>
            <a:r>
              <a:rPr lang="en-US" sz="2000" b="1" dirty="0" err="1"/>
              <a:t>Layanan</a:t>
            </a:r>
            <a:r>
              <a:rPr lang="en-US" sz="2000" b="1" dirty="0"/>
              <a:t> VK</a:t>
            </a:r>
          </a:p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Process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nama </a:t>
            </a:r>
            <a:r>
              <a:rPr lang="en-US" sz="2000" dirty="0" err="1"/>
              <a:t>pelayanan</a:t>
            </a:r>
            <a:r>
              <a:rPr lang="en-US" sz="2000" dirty="0"/>
              <a:t> VK </a:t>
            </a:r>
            <a:r>
              <a:rPr lang="en-US" sz="2000" dirty="0" err="1"/>
              <a:t>beserta</a:t>
            </a:r>
            <a:r>
              <a:rPr lang="en-US" sz="2000" dirty="0"/>
              <a:t> Tarif Unit </a:t>
            </a:r>
            <a:r>
              <a:rPr lang="en-US" sz="2000" dirty="0" err="1"/>
              <a:t>Costnya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Disebelah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Ajusment</a:t>
            </a:r>
            <a:r>
              <a:rPr lang="en-US" sz="2000" dirty="0"/>
              <a:t> Factor (Local Wisdom) </a:t>
            </a:r>
            <a:r>
              <a:rPr lang="en-US" sz="2000" dirty="0" err="1"/>
              <a:t>Presentase</a:t>
            </a:r>
            <a:r>
              <a:rPr lang="en-US" sz="2000" dirty="0"/>
              <a:t> Tarif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Tarifnya</a:t>
            </a:r>
            <a:r>
              <a:rPr lang="en-US" sz="2000" dirty="0"/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DD6EE33-5252-86A4-2C84-14208764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1" y="1059179"/>
            <a:ext cx="10520363" cy="40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5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6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DDB4-AF4B-7410-B7D2-DF2743AB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INPUT DATA</a:t>
            </a:r>
          </a:p>
        </p:txBody>
      </p:sp>
    </p:spTree>
    <p:extLst>
      <p:ext uri="{BB962C8B-B14F-4D97-AF65-F5344CB8AC3E}">
        <p14:creationId xmlns:p14="http://schemas.microsoft.com/office/powerpoint/2010/main" val="300064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EBA8-CE63-6033-7996-04EFC5633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1BBD-FF1F-BFB3-C5CA-CA9F00D1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88" y="6128"/>
            <a:ext cx="5469076" cy="850478"/>
          </a:xfrm>
        </p:spPr>
        <p:txBody>
          <a:bodyPr>
            <a:norm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Rumah Sakit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8C467F4-B565-A102-2935-3BC24375B41F}"/>
              </a:ext>
            </a:extLst>
          </p:cNvPr>
          <p:cNvSpPr txBox="1">
            <a:spLocks/>
          </p:cNvSpPr>
          <p:nvPr/>
        </p:nvSpPr>
        <p:spPr>
          <a:xfrm>
            <a:off x="1001485" y="516866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Unitcare</a:t>
            </a:r>
            <a:r>
              <a:rPr lang="en-US" dirty="0"/>
              <a:t>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dipastikan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yang double input,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Bagian, Nama </a:t>
            </a:r>
            <a:r>
              <a:rPr lang="en-US" dirty="0" err="1"/>
              <a:t>Struktur</a:t>
            </a:r>
            <a:r>
              <a:rPr lang="en-US" dirty="0"/>
              <a:t>, </a:t>
            </a:r>
            <a:r>
              <a:rPr lang="en-US" dirty="0" err="1"/>
              <a:t>Alokasi</a:t>
            </a:r>
            <a:r>
              <a:rPr lang="en-US" dirty="0"/>
              <a:t> Dasar, dan Pusat </a:t>
            </a:r>
            <a:r>
              <a:rPr lang="en-US" dirty="0" err="1"/>
              <a:t>Biaya</a:t>
            </a:r>
            <a:r>
              <a:rPr lang="en-US" dirty="0"/>
              <a:t>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101331D-79C9-5661-B443-B9C20813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" y="856606"/>
            <a:ext cx="10162383" cy="41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6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47804-96C3-2DFE-7FFB-4AFAB25C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F52C-2C86-471A-AF7E-3D552276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9" y="37434"/>
            <a:ext cx="7683690" cy="85047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Rumah Sakit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0FC2083-C53E-F3EA-6C31-8FA061991EBE}"/>
              </a:ext>
            </a:extLst>
          </p:cNvPr>
          <p:cNvSpPr txBox="1">
            <a:spLocks/>
          </p:cNvSpPr>
          <p:nvPr/>
        </p:nvSpPr>
        <p:spPr>
          <a:xfrm>
            <a:off x="1199864" y="481907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+mj-lt"/>
              </a:rPr>
              <a:t>Menambahkan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Struktur</a:t>
            </a:r>
            <a:r>
              <a:rPr lang="en-US" dirty="0">
                <a:latin typeface="+mj-lt"/>
              </a:rPr>
              <a:t> Rumah Sakit </a:t>
            </a:r>
            <a:r>
              <a:rPr lang="en-US" dirty="0" err="1">
                <a:latin typeface="+mj-lt"/>
              </a:rPr>
              <a:t>secara</a:t>
            </a:r>
            <a:r>
              <a:rPr lang="en-US" dirty="0">
                <a:latin typeface="+mj-lt"/>
              </a:rPr>
              <a:t> manual,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diklik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tambah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kemudian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muncul</a:t>
            </a:r>
            <a:r>
              <a:rPr lang="en-US" dirty="0">
                <a:latin typeface="+mj-lt"/>
              </a:rPr>
              <a:t> Pop-up </a:t>
            </a:r>
            <a:r>
              <a:rPr lang="en-US" dirty="0" err="1">
                <a:latin typeface="+mj-lt"/>
              </a:rPr>
              <a:t>Struktur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langsung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isikan</a:t>
            </a:r>
            <a:r>
              <a:rPr lang="en-US" dirty="0">
                <a:latin typeface="+mj-lt"/>
              </a:rPr>
              <a:t> point-point </a:t>
            </a:r>
            <a:r>
              <a:rPr lang="en-US" dirty="0" err="1">
                <a:latin typeface="+mj-lt"/>
              </a:rPr>
              <a:t>penambahan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strukturnya</a:t>
            </a:r>
            <a:r>
              <a:rPr lang="en-US" dirty="0">
                <a:latin typeface="+mj-lt"/>
              </a:rPr>
              <a:t>.</a:t>
            </a:r>
            <a:endParaRPr lang="en-ID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0E93E62-1123-73F8-6B52-BC455DF4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64" y="887913"/>
            <a:ext cx="9658635" cy="37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EDC83-CC39-0345-B5B3-CA6330D3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C006-6EFE-DE4B-8617-7C4C8280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266" y="37434"/>
            <a:ext cx="8434316" cy="850478"/>
          </a:xfrm>
        </p:spPr>
        <p:txBody>
          <a:bodyPr>
            <a:normAutofit/>
          </a:bodyPr>
          <a:lstStyle/>
          <a:p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Rumah Sakit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200B10C-6029-4024-8493-0F3AF36EBCC8}"/>
              </a:ext>
            </a:extLst>
          </p:cNvPr>
          <p:cNvSpPr txBox="1">
            <a:spLocks/>
          </p:cNvSpPr>
          <p:nvPr/>
        </p:nvSpPr>
        <p:spPr>
          <a:xfrm>
            <a:off x="1001724" y="526199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+mj-lt"/>
              </a:rPr>
              <a:t>Menambahkan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Struktur</a:t>
            </a:r>
            <a:r>
              <a:rPr lang="en-US" sz="2400" dirty="0">
                <a:latin typeface="+mj-lt"/>
              </a:rPr>
              <a:t> Rumah Sakit </a:t>
            </a:r>
            <a:r>
              <a:rPr lang="en-US" sz="2400" dirty="0" err="1">
                <a:latin typeface="+mj-lt"/>
              </a:rPr>
              <a:t>menggunakan</a:t>
            </a:r>
            <a:r>
              <a:rPr lang="en-US" sz="2400" dirty="0">
                <a:latin typeface="+mj-lt"/>
              </a:rPr>
              <a:t> Template Excel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langsung</a:t>
            </a:r>
            <a:r>
              <a:rPr lang="en-US" sz="2400" dirty="0">
                <a:latin typeface="+mj-lt"/>
              </a:rPr>
              <a:t> di download Template Excel </a:t>
            </a:r>
            <a:r>
              <a:rPr lang="en-US" sz="2400" dirty="0" err="1">
                <a:latin typeface="+mj-lt"/>
              </a:rPr>
              <a:t>Strukturnya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kemudian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langsung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isikan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sesuai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panduan</a:t>
            </a:r>
            <a:r>
              <a:rPr lang="en-US" sz="2400" dirty="0">
                <a:latin typeface="+mj-lt"/>
              </a:rPr>
              <a:t> Excel </a:t>
            </a:r>
            <a:r>
              <a:rPr lang="en-US" sz="2400" dirty="0" err="1">
                <a:latin typeface="+mj-lt"/>
              </a:rPr>
              <a:t>Struktur</a:t>
            </a:r>
            <a:r>
              <a:rPr lang="en-US" sz="2400" dirty="0">
                <a:latin typeface="+mj-lt"/>
              </a:rPr>
              <a:t>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8EE8088-E767-47CC-A2EB-67345932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24" y="1034084"/>
            <a:ext cx="10188551" cy="40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5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F66D-5A49-9CDF-D10F-79DDE8031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6F46-F697-E3FE-CACB-7CED09B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09" y="37434"/>
            <a:ext cx="8783781" cy="850478"/>
          </a:xfrm>
        </p:spPr>
        <p:txBody>
          <a:bodyPr>
            <a:normAutofit/>
          </a:bodyPr>
          <a:lstStyle/>
          <a:p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Rumah Sakit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47ABCA-A295-E08A-F6F2-3E797CC03C09}"/>
              </a:ext>
            </a:extLst>
          </p:cNvPr>
          <p:cNvSpPr txBox="1">
            <a:spLocks/>
          </p:cNvSpPr>
          <p:nvPr/>
        </p:nvSpPr>
        <p:spPr>
          <a:xfrm>
            <a:off x="838199" y="515245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+mj-lt"/>
              </a:rPr>
              <a:t>Menginputkan</a:t>
            </a:r>
            <a:r>
              <a:rPr lang="en-US" sz="2400" dirty="0">
                <a:latin typeface="+mj-lt"/>
              </a:rPr>
              <a:t> Excel template </a:t>
            </a:r>
            <a:r>
              <a:rPr lang="en-US" sz="2400" dirty="0" err="1">
                <a:latin typeface="+mj-lt"/>
              </a:rPr>
              <a:t>struktur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kemudian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di upload di </a:t>
            </a:r>
            <a:r>
              <a:rPr lang="en-US" sz="2400" dirty="0" err="1">
                <a:latin typeface="+mj-lt"/>
              </a:rPr>
              <a:t>tombol</a:t>
            </a:r>
            <a:r>
              <a:rPr lang="en-US" sz="2400" dirty="0">
                <a:latin typeface="+mj-lt"/>
              </a:rPr>
              <a:t> upload Excel </a:t>
            </a:r>
            <a:r>
              <a:rPr lang="en-US" sz="2400" dirty="0" err="1">
                <a:latin typeface="+mj-lt"/>
              </a:rPr>
              <a:t>silahkan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cari</a:t>
            </a:r>
            <a:r>
              <a:rPr lang="en-US" sz="2400" dirty="0">
                <a:latin typeface="+mj-lt"/>
              </a:rPr>
              <a:t> file </a:t>
            </a:r>
            <a:r>
              <a:rPr lang="en-US" sz="2400" dirty="0" err="1">
                <a:latin typeface="+mj-lt"/>
              </a:rPr>
              <a:t>excelnya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kemudian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pilih</a:t>
            </a:r>
            <a:r>
              <a:rPr lang="en-US" sz="2400" dirty="0">
                <a:latin typeface="+mj-lt"/>
              </a:rPr>
              <a:t>, dan upload.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8A0531F-1FAD-13C9-27A9-290119D02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5" y="1002212"/>
            <a:ext cx="11337878" cy="37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72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1426</Words>
  <Application>Microsoft Macintosh PowerPoint</Application>
  <PresentationFormat>Layar Lebar</PresentationFormat>
  <Paragraphs>157</Paragraphs>
  <Slides>42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6</vt:i4>
      </vt:variant>
      <vt:variant>
        <vt:lpstr>Judul Slide</vt:lpstr>
      </vt:variant>
      <vt:variant>
        <vt:i4>42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Calibri Light</vt:lpstr>
      <vt:lpstr>2_Office Theme</vt:lpstr>
      <vt:lpstr>4_Office Theme</vt:lpstr>
      <vt:lpstr>3_Office Theme</vt:lpstr>
      <vt:lpstr>1_Office Theme</vt:lpstr>
      <vt:lpstr>9_Office Theme</vt:lpstr>
      <vt:lpstr>Custom Design</vt:lpstr>
      <vt:lpstr>JUKNIS UNITCARE</vt:lpstr>
      <vt:lpstr>PENDAHULUAN</vt:lpstr>
      <vt:lpstr>INSTALASI</vt:lpstr>
      <vt:lpstr>Register User</vt:lpstr>
      <vt:lpstr>MENU INPUT DATA</vt:lpstr>
      <vt:lpstr>Struktur Rumah Sakit</vt:lpstr>
      <vt:lpstr>Menambahkan Struktur Rumah Sakit</vt:lpstr>
      <vt:lpstr>Menambahkan Struktur Rumah Sakit</vt:lpstr>
      <vt:lpstr>Menambahkan Struktur Rumah Sakit</vt:lpstr>
      <vt:lpstr>MENU DISTRIBUSI</vt:lpstr>
      <vt:lpstr>Data Dasar</vt:lpstr>
      <vt:lpstr>Lanjutan Data Dasar</vt:lpstr>
      <vt:lpstr>Template Excel Data Dasar</vt:lpstr>
      <vt:lpstr>Distribusi Overhead</vt:lpstr>
      <vt:lpstr>Simpan Nilai Distribusi</vt:lpstr>
      <vt:lpstr>Distribusi Intermediate to Final</vt:lpstr>
      <vt:lpstr>Distribusi Intermediate to Final</vt:lpstr>
      <vt:lpstr>Unit Cost</vt:lpstr>
      <vt:lpstr>Unit Cost</vt:lpstr>
      <vt:lpstr>MENU TARIF</vt:lpstr>
      <vt:lpstr>Tarif Layanan Rawat Jalan</vt:lpstr>
      <vt:lpstr>Tarif Layanan Rawat Jalan</vt:lpstr>
      <vt:lpstr>Tarif Layanan Rawat Inap</vt:lpstr>
      <vt:lpstr>Tarif Layanan Rawat Inap</vt:lpstr>
      <vt:lpstr>Tarif Layanan Tindakan Medis Non Operatif</vt:lpstr>
      <vt:lpstr>Tarif Layanan Tindakan Medis Non Operatif</vt:lpstr>
      <vt:lpstr>Tarif Layanan Instalasi Gawat Darurat</vt:lpstr>
      <vt:lpstr>Tarif Layanan Instalasi Gawat Darurat</vt:lpstr>
      <vt:lpstr>Tarif Layanan Instalasi Bedah Sentral</vt:lpstr>
      <vt:lpstr>Tarif Layanan Instalasi Bedah Sentral</vt:lpstr>
      <vt:lpstr>Tarif Layanan Rehab Medik</vt:lpstr>
      <vt:lpstr>Tarif Layanan Rehab Medik</vt:lpstr>
      <vt:lpstr>Tarif Layanan Rehab Medik</vt:lpstr>
      <vt:lpstr>Tarif Layanan Radiologi</vt:lpstr>
      <vt:lpstr>Tarif Layanan Radiologi</vt:lpstr>
      <vt:lpstr>Tarif Layanan Radiologi</vt:lpstr>
      <vt:lpstr>Tarif Layanan Laboratorium</vt:lpstr>
      <vt:lpstr>Tarif Layanan Laboratorium</vt:lpstr>
      <vt:lpstr>Tarif Layanan Laboratorium</vt:lpstr>
      <vt:lpstr>Tarif Layanan VK</vt:lpstr>
      <vt:lpstr>Tarif Layanan VK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P2KSN30 P2KSN30</dc:creator>
  <cp:lastModifiedBy>ksiti212</cp:lastModifiedBy>
  <cp:revision>107</cp:revision>
  <dcterms:created xsi:type="dcterms:W3CDTF">2024-02-06T03:42:04Z</dcterms:created>
  <dcterms:modified xsi:type="dcterms:W3CDTF">2025-09-02T12:36:21Z</dcterms:modified>
</cp:coreProperties>
</file>