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1"/>
    <p:sldMasterId id="2147483708" r:id="rId2"/>
    <p:sldMasterId id="2147483703" r:id="rId3"/>
    <p:sldMasterId id="2147483689" r:id="rId4"/>
    <p:sldMasterId id="2147483679" r:id="rId5"/>
    <p:sldMasterId id="2147483660" r:id="rId6"/>
  </p:sldMasterIdLst>
  <p:notesMasterIdLst>
    <p:notesMasterId r:id="rId62"/>
  </p:notesMasterIdLst>
  <p:sldIdLst>
    <p:sldId id="317" r:id="rId7"/>
    <p:sldId id="316" r:id="rId8"/>
    <p:sldId id="343" r:id="rId9"/>
    <p:sldId id="344" r:id="rId10"/>
    <p:sldId id="318" r:id="rId11"/>
    <p:sldId id="315" r:id="rId12"/>
    <p:sldId id="322" r:id="rId13"/>
    <p:sldId id="320" r:id="rId14"/>
    <p:sldId id="321" r:id="rId15"/>
    <p:sldId id="323" r:id="rId16"/>
    <p:sldId id="324" r:id="rId17"/>
    <p:sldId id="325" r:id="rId18"/>
    <p:sldId id="327" r:id="rId19"/>
    <p:sldId id="328" r:id="rId20"/>
    <p:sldId id="329" r:id="rId21"/>
    <p:sldId id="330" r:id="rId22"/>
    <p:sldId id="331" r:id="rId23"/>
    <p:sldId id="332" r:id="rId24"/>
    <p:sldId id="334" r:id="rId25"/>
    <p:sldId id="333" r:id="rId26"/>
    <p:sldId id="335" r:id="rId27"/>
    <p:sldId id="336" r:id="rId28"/>
    <p:sldId id="337" r:id="rId29"/>
    <p:sldId id="339" r:id="rId30"/>
    <p:sldId id="340" r:id="rId31"/>
    <p:sldId id="342" r:id="rId32"/>
    <p:sldId id="345" r:id="rId33"/>
    <p:sldId id="346" r:id="rId34"/>
    <p:sldId id="338" r:id="rId35"/>
    <p:sldId id="347" r:id="rId36"/>
    <p:sldId id="348" r:id="rId37"/>
    <p:sldId id="349" r:id="rId38"/>
    <p:sldId id="351" r:id="rId39"/>
    <p:sldId id="352" r:id="rId40"/>
    <p:sldId id="353" r:id="rId41"/>
    <p:sldId id="354" r:id="rId42"/>
    <p:sldId id="355" r:id="rId43"/>
    <p:sldId id="357" r:id="rId44"/>
    <p:sldId id="359" r:id="rId45"/>
    <p:sldId id="358" r:id="rId46"/>
    <p:sldId id="360" r:id="rId47"/>
    <p:sldId id="361" r:id="rId48"/>
    <p:sldId id="363" r:id="rId49"/>
    <p:sldId id="364" r:id="rId50"/>
    <p:sldId id="374" r:id="rId51"/>
    <p:sldId id="365" r:id="rId52"/>
    <p:sldId id="366" r:id="rId53"/>
    <p:sldId id="372" r:id="rId54"/>
    <p:sldId id="371" r:id="rId55"/>
    <p:sldId id="370" r:id="rId56"/>
    <p:sldId id="369" r:id="rId57"/>
    <p:sldId id="368" r:id="rId58"/>
    <p:sldId id="367" r:id="rId59"/>
    <p:sldId id="373" r:id="rId60"/>
    <p:sldId id="362"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FB98"/>
    <a:srgbClr val="AB5555"/>
    <a:srgbClr val="3CB3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98" autoAdjust="0"/>
    <p:restoredTop sz="94660"/>
  </p:normalViewPr>
  <p:slideViewPr>
    <p:cSldViewPr snapToGrid="0">
      <p:cViewPr varScale="1">
        <p:scale>
          <a:sx n="92" d="100"/>
          <a:sy n="92" d="100"/>
        </p:scale>
        <p:origin x="168" y="720"/>
      </p:cViewPr>
      <p:guideLst/>
    </p:cSldViewPr>
  </p:slideViewPr>
  <p:notesTextViewPr>
    <p:cViewPr>
      <p:scale>
        <a:sx n="1" d="1"/>
        <a:sy n="1" d="1"/>
      </p:scale>
      <p:origin x="0" y="0"/>
    </p:cViewPr>
  </p:notesTextViewPr>
  <p:sorterViewPr>
    <p:cViewPr varScale="1">
      <p:scale>
        <a:sx n="1" d="1"/>
        <a:sy n="1" d="1"/>
      </p:scale>
      <p:origin x="0" y="-1546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6902B9-F4C0-4C07-8AC4-B99BE515869E}" type="datetimeFigureOut">
              <a:rPr lang="en-ID" smtClean="0"/>
              <a:t>03/03/25</a:t>
            </a:fld>
            <a:endParaRPr lang="en-ID"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5D3185-411A-4E31-BE87-A9A4710A19BF}" type="slidenum">
              <a:rPr lang="en-ID" smtClean="0"/>
              <a:t>‹#›</a:t>
            </a:fld>
            <a:endParaRPr lang="en-ID" dirty="0"/>
          </a:p>
        </p:txBody>
      </p:sp>
    </p:spTree>
    <p:extLst>
      <p:ext uri="{BB962C8B-B14F-4D97-AF65-F5344CB8AC3E}">
        <p14:creationId xmlns:p14="http://schemas.microsoft.com/office/powerpoint/2010/main" val="2953798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4F1D2E-B8C4-E699-5BDA-173735DFA0E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D048540E-578C-092B-787C-F6C256D6313C}"/>
              </a:ext>
            </a:extLst>
          </p:cNvPr>
          <p:cNvSpPr>
            <a:spLocks noGrp="1"/>
          </p:cNvSpPr>
          <p:nvPr>
            <p:ph type="dt" sz="half" idx="10"/>
          </p:nvPr>
        </p:nvSpPr>
        <p:spPr>
          <a:xfrm>
            <a:off x="838200" y="6356350"/>
            <a:ext cx="2743200" cy="246469"/>
          </a:xfrm>
          <a:prstGeom prst="rect">
            <a:avLst/>
          </a:prstGeom>
        </p:spPr>
        <p:txBody>
          <a:bodyPr/>
          <a:lstStyle>
            <a:lvl1pPr>
              <a:defRPr sz="1100"/>
            </a:lvl1pPr>
          </a:lstStyle>
          <a:p>
            <a:fld id="{5F4FAF7E-37D3-47C5-803D-4C9CD1658F24}" type="datetime1">
              <a:rPr lang="en-ID" smtClean="0"/>
              <a:pPr/>
              <a:t>03/03/25</a:t>
            </a:fld>
            <a:endParaRPr lang="en-ID" dirty="0"/>
          </a:p>
        </p:txBody>
      </p:sp>
      <p:sp>
        <p:nvSpPr>
          <p:cNvPr id="5" name="Footer Placeholder 4">
            <a:extLst>
              <a:ext uri="{FF2B5EF4-FFF2-40B4-BE49-F238E27FC236}">
                <a16:creationId xmlns:a16="http://schemas.microsoft.com/office/drawing/2014/main" id="{D332C7F6-AFC7-2C45-84AE-A162337AFF64}"/>
              </a:ext>
            </a:extLst>
          </p:cNvPr>
          <p:cNvSpPr>
            <a:spLocks noGrp="1"/>
          </p:cNvSpPr>
          <p:nvPr>
            <p:ph type="ftr" sz="quarter" idx="11"/>
          </p:nvPr>
        </p:nvSpPr>
        <p:spPr>
          <a:xfrm>
            <a:off x="4061636" y="6356350"/>
            <a:ext cx="4091763" cy="246469"/>
          </a:xfrm>
          <a:prstGeom prst="rect">
            <a:avLst/>
          </a:prstGeom>
        </p:spPr>
        <p:txBody>
          <a:bodyPr/>
          <a:lstStyle>
            <a:lvl1pPr>
              <a:defRPr sz="1200"/>
            </a:lvl1pPr>
          </a:lstStyle>
          <a:p>
            <a:r>
              <a:rPr lang="en-ID" dirty="0"/>
              <a:t>Copyright By CasCom Academy</a:t>
            </a:r>
          </a:p>
        </p:txBody>
      </p:sp>
      <p:sp>
        <p:nvSpPr>
          <p:cNvPr id="6" name="Slide Number Placeholder 5">
            <a:extLst>
              <a:ext uri="{FF2B5EF4-FFF2-40B4-BE49-F238E27FC236}">
                <a16:creationId xmlns:a16="http://schemas.microsoft.com/office/drawing/2014/main" id="{5C963B88-776E-6AB4-2EF0-0AED53A04E59}"/>
              </a:ext>
            </a:extLst>
          </p:cNvPr>
          <p:cNvSpPr>
            <a:spLocks noGrp="1"/>
          </p:cNvSpPr>
          <p:nvPr>
            <p:ph type="sldNum" sz="quarter" idx="12"/>
          </p:nvPr>
        </p:nvSpPr>
        <p:spPr>
          <a:xfrm>
            <a:off x="8610600" y="6356350"/>
            <a:ext cx="2743200" cy="365125"/>
          </a:xfrm>
          <a:prstGeom prst="rect">
            <a:avLst/>
          </a:prstGeom>
        </p:spPr>
        <p:txBody>
          <a:bodyPr/>
          <a:lstStyle>
            <a:lvl1pPr>
              <a:defRPr sz="1200"/>
            </a:lvl1pPr>
          </a:lstStyle>
          <a:p>
            <a:fld id="{E4200B04-6864-462C-807D-833D23C14047}" type="slidenum">
              <a:rPr lang="en-ID" smtClean="0"/>
              <a:pPr/>
              <a:t>‹#›</a:t>
            </a:fld>
            <a:endParaRPr lang="en-ID" dirty="0"/>
          </a:p>
        </p:txBody>
      </p:sp>
      <p:sp>
        <p:nvSpPr>
          <p:cNvPr id="2" name="Title 1">
            <a:extLst>
              <a:ext uri="{FF2B5EF4-FFF2-40B4-BE49-F238E27FC236}">
                <a16:creationId xmlns:a16="http://schemas.microsoft.com/office/drawing/2014/main" id="{365B9C9F-B87F-3580-C359-95090535DE08}"/>
              </a:ext>
            </a:extLst>
          </p:cNvPr>
          <p:cNvSpPr>
            <a:spLocks noGrp="1"/>
          </p:cNvSpPr>
          <p:nvPr>
            <p:ph type="title"/>
          </p:nvPr>
        </p:nvSpPr>
        <p:spPr>
          <a:xfrm>
            <a:off x="3147053" y="-123973"/>
            <a:ext cx="10515600" cy="1325563"/>
          </a:xfrm>
        </p:spPr>
        <p:txBody>
          <a:bodyPr/>
          <a:lstStyle/>
          <a:p>
            <a:r>
              <a:rPr lang="en-US"/>
              <a:t>Click to edit Master title style</a:t>
            </a:r>
            <a:endParaRPr lang="en-ID"/>
          </a:p>
        </p:txBody>
      </p:sp>
    </p:spTree>
    <p:extLst>
      <p:ext uri="{BB962C8B-B14F-4D97-AF65-F5344CB8AC3E}">
        <p14:creationId xmlns:p14="http://schemas.microsoft.com/office/powerpoint/2010/main" val="4257220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F016B-2D0F-C5A8-91CC-BF97B63D7A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52D607B8-6A6E-D38C-9810-AEF73B7A83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65821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91946-073B-4E37-CA67-5A18653A503B}"/>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17081D0A-54E1-B408-B579-25B4CF3F16E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AFEBB646-A888-5B0A-DF07-0461009C8B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Tree>
    <p:extLst>
      <p:ext uri="{BB962C8B-B14F-4D97-AF65-F5344CB8AC3E}">
        <p14:creationId xmlns:p14="http://schemas.microsoft.com/office/powerpoint/2010/main" val="1958900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E9F57E-C48D-A199-2259-A9857AD3D7D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19273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F86E3-2B7E-0FAA-1435-BB81297AFAB7}"/>
              </a:ext>
            </a:extLst>
          </p:cNvPr>
          <p:cNvSpPr>
            <a:spLocks noGrp="1"/>
          </p:cNvSpPr>
          <p:nvPr>
            <p:ph type="title"/>
          </p:nvPr>
        </p:nvSpPr>
        <p:spPr>
          <a:xfrm>
            <a:off x="4198088" y="136525"/>
            <a:ext cx="7339642" cy="850478"/>
          </a:xfrm>
        </p:spPr>
        <p:txBody>
          <a:bodyPr/>
          <a:lstStyle/>
          <a:p>
            <a:r>
              <a:rPr lang="en-US"/>
              <a:t>Click to edit Master title style</a:t>
            </a:r>
            <a:endParaRPr lang="en-ID"/>
          </a:p>
        </p:txBody>
      </p:sp>
      <p:sp>
        <p:nvSpPr>
          <p:cNvPr id="3" name="Date Placeholder 2">
            <a:extLst>
              <a:ext uri="{FF2B5EF4-FFF2-40B4-BE49-F238E27FC236}">
                <a16:creationId xmlns:a16="http://schemas.microsoft.com/office/drawing/2014/main" id="{E2A3B16F-3770-8BCF-5EC5-E9963344E730}"/>
              </a:ext>
            </a:extLst>
          </p:cNvPr>
          <p:cNvSpPr>
            <a:spLocks noGrp="1"/>
          </p:cNvSpPr>
          <p:nvPr>
            <p:ph type="dt" sz="half" idx="10"/>
          </p:nvPr>
        </p:nvSpPr>
        <p:spPr>
          <a:xfrm>
            <a:off x="838200" y="6545542"/>
            <a:ext cx="2743200" cy="365125"/>
          </a:xfrm>
          <a:prstGeom prst="rect">
            <a:avLst/>
          </a:prstGeom>
        </p:spPr>
        <p:txBody>
          <a:bodyPr/>
          <a:lstStyle>
            <a:lvl1pPr>
              <a:defRPr sz="1200"/>
            </a:lvl1pPr>
          </a:lstStyle>
          <a:p>
            <a:fld id="{77FDF6E6-E3A8-45E4-BC29-F9B7B7D66B77}" type="datetime1">
              <a:rPr lang="en-ID" smtClean="0"/>
              <a:pPr/>
              <a:t>03/03/25</a:t>
            </a:fld>
            <a:endParaRPr lang="en-ID" dirty="0"/>
          </a:p>
        </p:txBody>
      </p:sp>
      <p:sp>
        <p:nvSpPr>
          <p:cNvPr id="4" name="Footer Placeholder 3">
            <a:extLst>
              <a:ext uri="{FF2B5EF4-FFF2-40B4-BE49-F238E27FC236}">
                <a16:creationId xmlns:a16="http://schemas.microsoft.com/office/drawing/2014/main" id="{D06B213D-C3EA-F737-A71F-3B0B1D52FD65}"/>
              </a:ext>
            </a:extLst>
          </p:cNvPr>
          <p:cNvSpPr>
            <a:spLocks noGrp="1"/>
          </p:cNvSpPr>
          <p:nvPr>
            <p:ph type="ftr" sz="quarter" idx="11"/>
          </p:nvPr>
        </p:nvSpPr>
        <p:spPr>
          <a:xfrm>
            <a:off x="4038600" y="6545542"/>
            <a:ext cx="4114800" cy="365125"/>
          </a:xfrm>
          <a:prstGeom prst="rect">
            <a:avLst/>
          </a:prstGeom>
        </p:spPr>
        <p:txBody>
          <a:bodyPr/>
          <a:lstStyle>
            <a:lvl1pPr>
              <a:defRPr sz="1200"/>
            </a:lvl1pPr>
          </a:lstStyle>
          <a:p>
            <a:r>
              <a:rPr lang="en-ID" dirty="0"/>
              <a:t>Copyright By CasCom Academy</a:t>
            </a:r>
          </a:p>
        </p:txBody>
      </p:sp>
      <p:sp>
        <p:nvSpPr>
          <p:cNvPr id="5" name="Slide Number Placeholder 4">
            <a:extLst>
              <a:ext uri="{FF2B5EF4-FFF2-40B4-BE49-F238E27FC236}">
                <a16:creationId xmlns:a16="http://schemas.microsoft.com/office/drawing/2014/main" id="{8203C2E3-8128-F7CE-D2D3-B302BC248E34}"/>
              </a:ext>
            </a:extLst>
          </p:cNvPr>
          <p:cNvSpPr>
            <a:spLocks noGrp="1"/>
          </p:cNvSpPr>
          <p:nvPr>
            <p:ph type="sldNum" sz="quarter" idx="12"/>
          </p:nvPr>
        </p:nvSpPr>
        <p:spPr>
          <a:xfrm>
            <a:off x="8610600" y="6545542"/>
            <a:ext cx="2743200" cy="365125"/>
          </a:xfrm>
          <a:prstGeom prst="rect">
            <a:avLst/>
          </a:prstGeom>
        </p:spPr>
        <p:txBody>
          <a:bodyPr/>
          <a:lstStyle>
            <a:lvl1pPr>
              <a:defRPr sz="1200"/>
            </a:lvl1pPr>
          </a:lstStyle>
          <a:p>
            <a:fld id="{E4200B04-6864-462C-807D-833D23C14047}" type="slidenum">
              <a:rPr lang="en-ID" smtClean="0"/>
              <a:pPr/>
              <a:t>‹#›</a:t>
            </a:fld>
            <a:endParaRPr lang="en-ID" dirty="0"/>
          </a:p>
        </p:txBody>
      </p:sp>
    </p:spTree>
    <p:extLst>
      <p:ext uri="{BB962C8B-B14F-4D97-AF65-F5344CB8AC3E}">
        <p14:creationId xmlns:p14="http://schemas.microsoft.com/office/powerpoint/2010/main" val="907650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AFC8D-15E1-ED8B-D3EA-3CC0D69FB6A6}"/>
              </a:ext>
            </a:extLst>
          </p:cNvPr>
          <p:cNvSpPr>
            <a:spLocks noGrp="1"/>
          </p:cNvSpPr>
          <p:nvPr>
            <p:ph type="title"/>
          </p:nvPr>
        </p:nvSpPr>
        <p:spPr/>
        <p:txBody>
          <a:bodyPr/>
          <a:lstStyle/>
          <a:p>
            <a:r>
              <a:rPr lang="en-US"/>
              <a:t>Click to edit Master title style</a:t>
            </a:r>
            <a:endParaRPr lang="en-ID"/>
          </a:p>
        </p:txBody>
      </p:sp>
    </p:spTree>
    <p:extLst>
      <p:ext uri="{BB962C8B-B14F-4D97-AF65-F5344CB8AC3E}">
        <p14:creationId xmlns:p14="http://schemas.microsoft.com/office/powerpoint/2010/main" val="3456741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199E4AF6-B244-6059-886E-36B8DDBE71D0}"/>
              </a:ext>
            </a:extLst>
          </p:cNvPr>
          <p:cNvSpPr/>
          <p:nvPr userDrawn="1"/>
        </p:nvSpPr>
        <p:spPr>
          <a:xfrm>
            <a:off x="0" y="6481923"/>
            <a:ext cx="12221217" cy="707721"/>
          </a:xfrm>
          <a:prstGeom prst="rect">
            <a:avLst/>
          </a:prstGeom>
          <a:solidFill>
            <a:srgbClr val="3CB37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39" name="Picture 38">
            <a:extLst>
              <a:ext uri="{FF2B5EF4-FFF2-40B4-BE49-F238E27FC236}">
                <a16:creationId xmlns:a16="http://schemas.microsoft.com/office/drawing/2014/main" id="{9E53B951-94F2-F1CF-5673-3833979D65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1" name="Picture 40">
            <a:extLst>
              <a:ext uri="{FF2B5EF4-FFF2-40B4-BE49-F238E27FC236}">
                <a16:creationId xmlns:a16="http://schemas.microsoft.com/office/drawing/2014/main" id="{EA3D3EC7-D088-8B73-1C75-F0B570C6EC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6593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F016B-2D0F-C5A8-91CC-BF97B63D7A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52D607B8-6A6E-D38C-9810-AEF73B7A83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870254-CC17-28C1-D9DF-A37EDF25E350}"/>
              </a:ext>
            </a:extLst>
          </p:cNvPr>
          <p:cNvSpPr>
            <a:spLocks noGrp="1"/>
          </p:cNvSpPr>
          <p:nvPr>
            <p:ph type="dt" sz="half" idx="10"/>
          </p:nvPr>
        </p:nvSpPr>
        <p:spPr>
          <a:xfrm>
            <a:off x="838200" y="6545542"/>
            <a:ext cx="2743200" cy="365125"/>
          </a:xfrm>
          <a:prstGeom prst="rect">
            <a:avLst/>
          </a:prstGeom>
        </p:spPr>
        <p:txBody>
          <a:bodyPr/>
          <a:lstStyle>
            <a:lvl1pPr>
              <a:defRPr sz="1200"/>
            </a:lvl1pPr>
          </a:lstStyle>
          <a:p>
            <a:fld id="{6AAF1847-2B23-488B-9BFD-E316B6CF9ACB}" type="datetime1">
              <a:rPr lang="en-ID" smtClean="0"/>
              <a:pPr/>
              <a:t>03/03/25</a:t>
            </a:fld>
            <a:endParaRPr lang="en-ID" dirty="0"/>
          </a:p>
        </p:txBody>
      </p:sp>
      <p:sp>
        <p:nvSpPr>
          <p:cNvPr id="5" name="Footer Placeholder 4">
            <a:extLst>
              <a:ext uri="{FF2B5EF4-FFF2-40B4-BE49-F238E27FC236}">
                <a16:creationId xmlns:a16="http://schemas.microsoft.com/office/drawing/2014/main" id="{BBFE35F5-6A48-4438-8F90-FC9D2819A18D}"/>
              </a:ext>
            </a:extLst>
          </p:cNvPr>
          <p:cNvSpPr>
            <a:spLocks noGrp="1"/>
          </p:cNvSpPr>
          <p:nvPr>
            <p:ph type="ftr" sz="quarter" idx="11"/>
          </p:nvPr>
        </p:nvSpPr>
        <p:spPr>
          <a:xfrm>
            <a:off x="4038600" y="6545542"/>
            <a:ext cx="4114800" cy="365125"/>
          </a:xfrm>
          <a:prstGeom prst="rect">
            <a:avLst/>
          </a:prstGeom>
        </p:spPr>
        <p:txBody>
          <a:bodyPr/>
          <a:lstStyle>
            <a:lvl1pPr>
              <a:defRPr sz="1200"/>
            </a:lvl1pPr>
          </a:lstStyle>
          <a:p>
            <a:r>
              <a:rPr lang="en-ID" dirty="0"/>
              <a:t>Copyright By CasCom Academy</a:t>
            </a:r>
          </a:p>
        </p:txBody>
      </p:sp>
      <p:sp>
        <p:nvSpPr>
          <p:cNvPr id="6" name="Slide Number Placeholder 5">
            <a:extLst>
              <a:ext uri="{FF2B5EF4-FFF2-40B4-BE49-F238E27FC236}">
                <a16:creationId xmlns:a16="http://schemas.microsoft.com/office/drawing/2014/main" id="{8F0E7CF9-C1F3-0EA9-D2F9-0B6EC8F1E683}"/>
              </a:ext>
            </a:extLst>
          </p:cNvPr>
          <p:cNvSpPr>
            <a:spLocks noGrp="1"/>
          </p:cNvSpPr>
          <p:nvPr>
            <p:ph type="sldNum" sz="quarter" idx="12"/>
          </p:nvPr>
        </p:nvSpPr>
        <p:spPr>
          <a:xfrm>
            <a:off x="8610600" y="6545542"/>
            <a:ext cx="2743200" cy="365125"/>
          </a:xfrm>
          <a:prstGeom prst="rect">
            <a:avLst/>
          </a:prstGeom>
        </p:spPr>
        <p:txBody>
          <a:bodyPr/>
          <a:lstStyle>
            <a:lvl1pPr>
              <a:defRPr sz="1200"/>
            </a:lvl1pPr>
          </a:lstStyle>
          <a:p>
            <a:fld id="{E4200B04-6864-462C-807D-833D23C14047}" type="slidenum">
              <a:rPr lang="en-ID" smtClean="0"/>
              <a:pPr/>
              <a:t>‹#›</a:t>
            </a:fld>
            <a:endParaRPr lang="en-ID" dirty="0"/>
          </a:p>
        </p:txBody>
      </p:sp>
    </p:spTree>
    <p:extLst>
      <p:ext uri="{BB962C8B-B14F-4D97-AF65-F5344CB8AC3E}">
        <p14:creationId xmlns:p14="http://schemas.microsoft.com/office/powerpoint/2010/main" val="2080114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91946-073B-4E37-CA67-5A18653A503B}"/>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17081D0A-54E1-B408-B579-25B4CF3F16E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AFEBB646-A888-5B0A-DF07-0461009C8B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a:extLst>
              <a:ext uri="{FF2B5EF4-FFF2-40B4-BE49-F238E27FC236}">
                <a16:creationId xmlns:a16="http://schemas.microsoft.com/office/drawing/2014/main" id="{F63407D2-611D-B148-4D34-DD0CEBAA1C56}"/>
              </a:ext>
            </a:extLst>
          </p:cNvPr>
          <p:cNvSpPr>
            <a:spLocks noGrp="1"/>
          </p:cNvSpPr>
          <p:nvPr>
            <p:ph type="dt" sz="half" idx="10"/>
          </p:nvPr>
        </p:nvSpPr>
        <p:spPr>
          <a:xfrm>
            <a:off x="838200" y="6592840"/>
            <a:ext cx="2743200" cy="365125"/>
          </a:xfrm>
          <a:prstGeom prst="rect">
            <a:avLst/>
          </a:prstGeom>
        </p:spPr>
        <p:txBody>
          <a:bodyPr/>
          <a:lstStyle>
            <a:lvl1pPr>
              <a:defRPr sz="1200"/>
            </a:lvl1pPr>
          </a:lstStyle>
          <a:p>
            <a:fld id="{C30479B7-46C9-4903-97AD-6559CEFFC457}" type="datetime1">
              <a:rPr lang="en-ID" smtClean="0"/>
              <a:pPr/>
              <a:t>03/03/25</a:t>
            </a:fld>
            <a:endParaRPr lang="en-ID" dirty="0"/>
          </a:p>
        </p:txBody>
      </p:sp>
      <p:sp>
        <p:nvSpPr>
          <p:cNvPr id="6" name="Footer Placeholder 5">
            <a:extLst>
              <a:ext uri="{FF2B5EF4-FFF2-40B4-BE49-F238E27FC236}">
                <a16:creationId xmlns:a16="http://schemas.microsoft.com/office/drawing/2014/main" id="{C0204EBA-CA30-8E31-A747-199DD0E7E728}"/>
              </a:ext>
            </a:extLst>
          </p:cNvPr>
          <p:cNvSpPr>
            <a:spLocks noGrp="1"/>
          </p:cNvSpPr>
          <p:nvPr>
            <p:ph type="ftr" sz="quarter" idx="11"/>
          </p:nvPr>
        </p:nvSpPr>
        <p:spPr>
          <a:xfrm>
            <a:off x="4038600" y="6592840"/>
            <a:ext cx="4114800" cy="365125"/>
          </a:xfrm>
          <a:prstGeom prst="rect">
            <a:avLst/>
          </a:prstGeom>
        </p:spPr>
        <p:txBody>
          <a:bodyPr/>
          <a:lstStyle>
            <a:lvl1pPr>
              <a:defRPr sz="1200"/>
            </a:lvl1pPr>
          </a:lstStyle>
          <a:p>
            <a:r>
              <a:rPr lang="en-ID" dirty="0"/>
              <a:t>Copyright By CasCom Academy</a:t>
            </a:r>
          </a:p>
        </p:txBody>
      </p:sp>
      <p:sp>
        <p:nvSpPr>
          <p:cNvPr id="7" name="Slide Number Placeholder 6">
            <a:extLst>
              <a:ext uri="{FF2B5EF4-FFF2-40B4-BE49-F238E27FC236}">
                <a16:creationId xmlns:a16="http://schemas.microsoft.com/office/drawing/2014/main" id="{78AB1B3F-718E-84EC-0456-AA96B75D4F23}"/>
              </a:ext>
            </a:extLst>
          </p:cNvPr>
          <p:cNvSpPr>
            <a:spLocks noGrp="1"/>
          </p:cNvSpPr>
          <p:nvPr>
            <p:ph type="sldNum" sz="quarter" idx="12"/>
          </p:nvPr>
        </p:nvSpPr>
        <p:spPr>
          <a:xfrm>
            <a:off x="8610600" y="6592840"/>
            <a:ext cx="2743200" cy="365125"/>
          </a:xfrm>
          <a:prstGeom prst="rect">
            <a:avLst/>
          </a:prstGeom>
        </p:spPr>
        <p:txBody>
          <a:bodyPr/>
          <a:lstStyle>
            <a:lvl1pPr>
              <a:defRPr sz="1200"/>
            </a:lvl1pPr>
          </a:lstStyle>
          <a:p>
            <a:fld id="{E4200B04-6864-462C-807D-833D23C14047}" type="slidenum">
              <a:rPr lang="en-ID" smtClean="0"/>
              <a:pPr/>
              <a:t>‹#›</a:t>
            </a:fld>
            <a:endParaRPr lang="en-ID" dirty="0"/>
          </a:p>
        </p:txBody>
      </p:sp>
    </p:spTree>
    <p:extLst>
      <p:ext uri="{BB962C8B-B14F-4D97-AF65-F5344CB8AC3E}">
        <p14:creationId xmlns:p14="http://schemas.microsoft.com/office/powerpoint/2010/main" val="3467390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F86E3-2B7E-0FAA-1435-BB81297AFAB7}"/>
              </a:ext>
            </a:extLst>
          </p:cNvPr>
          <p:cNvSpPr>
            <a:spLocks noGrp="1"/>
          </p:cNvSpPr>
          <p:nvPr>
            <p:ph type="title"/>
          </p:nvPr>
        </p:nvSpPr>
        <p:spPr>
          <a:xfrm>
            <a:off x="3900376" y="136525"/>
            <a:ext cx="7339642" cy="850478"/>
          </a:xfrm>
        </p:spPr>
        <p:txBody>
          <a:bodyPr/>
          <a:lstStyle/>
          <a:p>
            <a:r>
              <a:rPr lang="en-US"/>
              <a:t>Click to edit Master title style</a:t>
            </a:r>
            <a:endParaRPr lang="en-ID"/>
          </a:p>
        </p:txBody>
      </p:sp>
      <p:sp>
        <p:nvSpPr>
          <p:cNvPr id="3" name="Date Placeholder 2">
            <a:extLst>
              <a:ext uri="{FF2B5EF4-FFF2-40B4-BE49-F238E27FC236}">
                <a16:creationId xmlns:a16="http://schemas.microsoft.com/office/drawing/2014/main" id="{E2A3B16F-3770-8BCF-5EC5-E9963344E730}"/>
              </a:ext>
            </a:extLst>
          </p:cNvPr>
          <p:cNvSpPr>
            <a:spLocks noGrp="1"/>
          </p:cNvSpPr>
          <p:nvPr>
            <p:ph type="dt" sz="half" idx="10"/>
          </p:nvPr>
        </p:nvSpPr>
        <p:spPr>
          <a:xfrm>
            <a:off x="838200" y="6529776"/>
            <a:ext cx="2743200" cy="365125"/>
          </a:xfrm>
          <a:prstGeom prst="rect">
            <a:avLst/>
          </a:prstGeom>
        </p:spPr>
        <p:txBody>
          <a:bodyPr/>
          <a:lstStyle>
            <a:lvl1pPr>
              <a:defRPr sz="1200"/>
            </a:lvl1pPr>
          </a:lstStyle>
          <a:p>
            <a:fld id="{77FDF6E6-E3A8-45E4-BC29-F9B7B7D66B77}" type="datetime1">
              <a:rPr lang="en-ID" smtClean="0"/>
              <a:pPr/>
              <a:t>03/03/25</a:t>
            </a:fld>
            <a:endParaRPr lang="en-ID" dirty="0"/>
          </a:p>
        </p:txBody>
      </p:sp>
      <p:sp>
        <p:nvSpPr>
          <p:cNvPr id="4" name="Footer Placeholder 3">
            <a:extLst>
              <a:ext uri="{FF2B5EF4-FFF2-40B4-BE49-F238E27FC236}">
                <a16:creationId xmlns:a16="http://schemas.microsoft.com/office/drawing/2014/main" id="{D06B213D-C3EA-F737-A71F-3B0B1D52FD65}"/>
              </a:ext>
            </a:extLst>
          </p:cNvPr>
          <p:cNvSpPr>
            <a:spLocks noGrp="1"/>
          </p:cNvSpPr>
          <p:nvPr>
            <p:ph type="ftr" sz="quarter" idx="11"/>
          </p:nvPr>
        </p:nvSpPr>
        <p:spPr>
          <a:xfrm>
            <a:off x="4038600" y="6529776"/>
            <a:ext cx="4114800" cy="365125"/>
          </a:xfrm>
          <a:prstGeom prst="rect">
            <a:avLst/>
          </a:prstGeom>
        </p:spPr>
        <p:txBody>
          <a:bodyPr/>
          <a:lstStyle>
            <a:lvl1pPr>
              <a:defRPr sz="1200"/>
            </a:lvl1pPr>
          </a:lstStyle>
          <a:p>
            <a:r>
              <a:rPr lang="en-ID" dirty="0"/>
              <a:t>Copyright By CasCom Academy</a:t>
            </a:r>
          </a:p>
        </p:txBody>
      </p:sp>
      <p:sp>
        <p:nvSpPr>
          <p:cNvPr id="5" name="Slide Number Placeholder 4">
            <a:extLst>
              <a:ext uri="{FF2B5EF4-FFF2-40B4-BE49-F238E27FC236}">
                <a16:creationId xmlns:a16="http://schemas.microsoft.com/office/drawing/2014/main" id="{8203C2E3-8128-F7CE-D2D3-B302BC248E34}"/>
              </a:ext>
            </a:extLst>
          </p:cNvPr>
          <p:cNvSpPr>
            <a:spLocks noGrp="1"/>
          </p:cNvSpPr>
          <p:nvPr>
            <p:ph type="sldNum" sz="quarter" idx="12"/>
          </p:nvPr>
        </p:nvSpPr>
        <p:spPr>
          <a:xfrm>
            <a:off x="8610600" y="6529776"/>
            <a:ext cx="2743200" cy="365125"/>
          </a:xfrm>
          <a:prstGeom prst="rect">
            <a:avLst/>
          </a:prstGeom>
        </p:spPr>
        <p:txBody>
          <a:bodyPr/>
          <a:lstStyle>
            <a:lvl1pPr>
              <a:defRPr sz="1200"/>
            </a:lvl1pPr>
          </a:lstStyle>
          <a:p>
            <a:fld id="{E4200B04-6864-462C-807D-833D23C14047}" type="slidenum">
              <a:rPr lang="en-ID" smtClean="0"/>
              <a:pPr/>
              <a:t>‹#›</a:t>
            </a:fld>
            <a:endParaRPr lang="en-ID" dirty="0"/>
          </a:p>
        </p:txBody>
      </p:sp>
    </p:spTree>
    <p:extLst>
      <p:ext uri="{BB962C8B-B14F-4D97-AF65-F5344CB8AC3E}">
        <p14:creationId xmlns:p14="http://schemas.microsoft.com/office/powerpoint/2010/main" val="1022875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4F1D2E-B8C4-E699-5BDA-173735DFA0E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D048540E-578C-092B-787C-F6C256D6313C}"/>
              </a:ext>
            </a:extLst>
          </p:cNvPr>
          <p:cNvSpPr>
            <a:spLocks noGrp="1"/>
          </p:cNvSpPr>
          <p:nvPr>
            <p:ph type="dt" sz="half" idx="10"/>
          </p:nvPr>
        </p:nvSpPr>
        <p:spPr>
          <a:xfrm>
            <a:off x="838200" y="6356350"/>
            <a:ext cx="2743200" cy="246469"/>
          </a:xfrm>
          <a:prstGeom prst="rect">
            <a:avLst/>
          </a:prstGeom>
        </p:spPr>
        <p:txBody>
          <a:bodyPr/>
          <a:lstStyle>
            <a:lvl1pPr>
              <a:defRPr sz="1100"/>
            </a:lvl1pPr>
          </a:lstStyle>
          <a:p>
            <a:fld id="{5F4FAF7E-37D3-47C5-803D-4C9CD1658F24}" type="datetime1">
              <a:rPr lang="en-ID" smtClean="0"/>
              <a:pPr/>
              <a:t>03/03/25</a:t>
            </a:fld>
            <a:endParaRPr lang="en-ID" dirty="0"/>
          </a:p>
        </p:txBody>
      </p:sp>
      <p:sp>
        <p:nvSpPr>
          <p:cNvPr id="5" name="Footer Placeholder 4">
            <a:extLst>
              <a:ext uri="{FF2B5EF4-FFF2-40B4-BE49-F238E27FC236}">
                <a16:creationId xmlns:a16="http://schemas.microsoft.com/office/drawing/2014/main" id="{D332C7F6-AFC7-2C45-84AE-A162337AFF64}"/>
              </a:ext>
            </a:extLst>
          </p:cNvPr>
          <p:cNvSpPr>
            <a:spLocks noGrp="1"/>
          </p:cNvSpPr>
          <p:nvPr>
            <p:ph type="ftr" sz="quarter" idx="11"/>
          </p:nvPr>
        </p:nvSpPr>
        <p:spPr>
          <a:xfrm>
            <a:off x="4061636" y="6356350"/>
            <a:ext cx="4091763" cy="246469"/>
          </a:xfrm>
          <a:prstGeom prst="rect">
            <a:avLst/>
          </a:prstGeom>
        </p:spPr>
        <p:txBody>
          <a:bodyPr/>
          <a:lstStyle>
            <a:lvl1pPr>
              <a:defRPr sz="1200"/>
            </a:lvl1pPr>
          </a:lstStyle>
          <a:p>
            <a:r>
              <a:rPr lang="en-ID" dirty="0"/>
              <a:t>Copyright By CasCom Academy</a:t>
            </a:r>
          </a:p>
        </p:txBody>
      </p:sp>
      <p:sp>
        <p:nvSpPr>
          <p:cNvPr id="6" name="Slide Number Placeholder 5">
            <a:extLst>
              <a:ext uri="{FF2B5EF4-FFF2-40B4-BE49-F238E27FC236}">
                <a16:creationId xmlns:a16="http://schemas.microsoft.com/office/drawing/2014/main" id="{5C963B88-776E-6AB4-2EF0-0AED53A04E59}"/>
              </a:ext>
            </a:extLst>
          </p:cNvPr>
          <p:cNvSpPr>
            <a:spLocks noGrp="1"/>
          </p:cNvSpPr>
          <p:nvPr>
            <p:ph type="sldNum" sz="quarter" idx="12"/>
          </p:nvPr>
        </p:nvSpPr>
        <p:spPr>
          <a:xfrm>
            <a:off x="8610600" y="6356350"/>
            <a:ext cx="2743200" cy="365125"/>
          </a:xfrm>
          <a:prstGeom prst="rect">
            <a:avLst/>
          </a:prstGeom>
        </p:spPr>
        <p:txBody>
          <a:bodyPr/>
          <a:lstStyle>
            <a:lvl1pPr>
              <a:defRPr sz="1200"/>
            </a:lvl1pPr>
          </a:lstStyle>
          <a:p>
            <a:fld id="{E4200B04-6864-462C-807D-833D23C14047}" type="slidenum">
              <a:rPr lang="en-ID" smtClean="0"/>
              <a:pPr/>
              <a:t>‹#›</a:t>
            </a:fld>
            <a:endParaRPr lang="en-ID" dirty="0"/>
          </a:p>
        </p:txBody>
      </p:sp>
      <p:sp>
        <p:nvSpPr>
          <p:cNvPr id="2" name="Title 1">
            <a:extLst>
              <a:ext uri="{FF2B5EF4-FFF2-40B4-BE49-F238E27FC236}">
                <a16:creationId xmlns:a16="http://schemas.microsoft.com/office/drawing/2014/main" id="{365B9C9F-B87F-3580-C359-95090535DE08}"/>
              </a:ext>
            </a:extLst>
          </p:cNvPr>
          <p:cNvSpPr>
            <a:spLocks noGrp="1"/>
          </p:cNvSpPr>
          <p:nvPr>
            <p:ph type="title"/>
          </p:nvPr>
        </p:nvSpPr>
        <p:spPr>
          <a:xfrm>
            <a:off x="3147053" y="-123973"/>
            <a:ext cx="10515600" cy="1325563"/>
          </a:xfrm>
        </p:spPr>
        <p:txBody>
          <a:bodyPr/>
          <a:lstStyle/>
          <a:p>
            <a:r>
              <a:rPr lang="en-US"/>
              <a:t>Click to edit Master title style</a:t>
            </a:r>
            <a:endParaRPr lang="en-ID"/>
          </a:p>
        </p:txBody>
      </p:sp>
    </p:spTree>
    <p:extLst>
      <p:ext uri="{BB962C8B-B14F-4D97-AF65-F5344CB8AC3E}">
        <p14:creationId xmlns:p14="http://schemas.microsoft.com/office/powerpoint/2010/main" val="3072631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F016B-2D0F-C5A8-91CC-BF97B63D7A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52D607B8-6A6E-D38C-9810-AEF73B7A83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870254-CC17-28C1-D9DF-A37EDF25E350}"/>
              </a:ext>
            </a:extLst>
          </p:cNvPr>
          <p:cNvSpPr>
            <a:spLocks noGrp="1"/>
          </p:cNvSpPr>
          <p:nvPr>
            <p:ph type="dt" sz="half" idx="10"/>
          </p:nvPr>
        </p:nvSpPr>
        <p:spPr>
          <a:xfrm>
            <a:off x="838200" y="6545542"/>
            <a:ext cx="2743200" cy="365125"/>
          </a:xfrm>
          <a:prstGeom prst="rect">
            <a:avLst/>
          </a:prstGeom>
        </p:spPr>
        <p:txBody>
          <a:bodyPr/>
          <a:lstStyle>
            <a:lvl1pPr>
              <a:defRPr sz="1200"/>
            </a:lvl1pPr>
          </a:lstStyle>
          <a:p>
            <a:fld id="{6AAF1847-2B23-488B-9BFD-E316B6CF9ACB}" type="datetime1">
              <a:rPr lang="en-ID" smtClean="0"/>
              <a:pPr/>
              <a:t>03/03/25</a:t>
            </a:fld>
            <a:endParaRPr lang="en-ID" dirty="0"/>
          </a:p>
        </p:txBody>
      </p:sp>
      <p:sp>
        <p:nvSpPr>
          <p:cNvPr id="5" name="Footer Placeholder 4">
            <a:extLst>
              <a:ext uri="{FF2B5EF4-FFF2-40B4-BE49-F238E27FC236}">
                <a16:creationId xmlns:a16="http://schemas.microsoft.com/office/drawing/2014/main" id="{BBFE35F5-6A48-4438-8F90-FC9D2819A18D}"/>
              </a:ext>
            </a:extLst>
          </p:cNvPr>
          <p:cNvSpPr>
            <a:spLocks noGrp="1"/>
          </p:cNvSpPr>
          <p:nvPr>
            <p:ph type="ftr" sz="quarter" idx="11"/>
          </p:nvPr>
        </p:nvSpPr>
        <p:spPr>
          <a:xfrm>
            <a:off x="4038600" y="6545542"/>
            <a:ext cx="4114800" cy="365125"/>
          </a:xfrm>
          <a:prstGeom prst="rect">
            <a:avLst/>
          </a:prstGeom>
        </p:spPr>
        <p:txBody>
          <a:bodyPr/>
          <a:lstStyle>
            <a:lvl1pPr>
              <a:defRPr sz="1200"/>
            </a:lvl1pPr>
          </a:lstStyle>
          <a:p>
            <a:r>
              <a:rPr lang="en-ID" dirty="0"/>
              <a:t>Copyright By CasCom Academy</a:t>
            </a:r>
          </a:p>
        </p:txBody>
      </p:sp>
      <p:sp>
        <p:nvSpPr>
          <p:cNvPr id="6" name="Slide Number Placeholder 5">
            <a:extLst>
              <a:ext uri="{FF2B5EF4-FFF2-40B4-BE49-F238E27FC236}">
                <a16:creationId xmlns:a16="http://schemas.microsoft.com/office/drawing/2014/main" id="{8F0E7CF9-C1F3-0EA9-D2F9-0B6EC8F1E683}"/>
              </a:ext>
            </a:extLst>
          </p:cNvPr>
          <p:cNvSpPr>
            <a:spLocks noGrp="1"/>
          </p:cNvSpPr>
          <p:nvPr>
            <p:ph type="sldNum" sz="quarter" idx="12"/>
          </p:nvPr>
        </p:nvSpPr>
        <p:spPr>
          <a:xfrm>
            <a:off x="8610600" y="6545542"/>
            <a:ext cx="2743200" cy="365125"/>
          </a:xfrm>
          <a:prstGeom prst="rect">
            <a:avLst/>
          </a:prstGeom>
        </p:spPr>
        <p:txBody>
          <a:bodyPr/>
          <a:lstStyle>
            <a:lvl1pPr>
              <a:defRPr sz="1200"/>
            </a:lvl1pPr>
          </a:lstStyle>
          <a:p>
            <a:fld id="{E4200B04-6864-462C-807D-833D23C14047}" type="slidenum">
              <a:rPr lang="en-ID" smtClean="0"/>
              <a:pPr/>
              <a:t>‹#›</a:t>
            </a:fld>
            <a:endParaRPr lang="en-ID" dirty="0"/>
          </a:p>
        </p:txBody>
      </p:sp>
    </p:spTree>
    <p:extLst>
      <p:ext uri="{BB962C8B-B14F-4D97-AF65-F5344CB8AC3E}">
        <p14:creationId xmlns:p14="http://schemas.microsoft.com/office/powerpoint/2010/main" val="2952483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91946-073B-4E37-CA67-5A18653A503B}"/>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17081D0A-54E1-B408-B579-25B4CF3F16E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AFEBB646-A888-5B0A-DF07-0461009C8B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a:extLst>
              <a:ext uri="{FF2B5EF4-FFF2-40B4-BE49-F238E27FC236}">
                <a16:creationId xmlns:a16="http://schemas.microsoft.com/office/drawing/2014/main" id="{F63407D2-611D-B148-4D34-DD0CEBAA1C56}"/>
              </a:ext>
            </a:extLst>
          </p:cNvPr>
          <p:cNvSpPr>
            <a:spLocks noGrp="1"/>
          </p:cNvSpPr>
          <p:nvPr>
            <p:ph type="dt" sz="half" idx="10"/>
          </p:nvPr>
        </p:nvSpPr>
        <p:spPr>
          <a:xfrm>
            <a:off x="838200" y="6592840"/>
            <a:ext cx="2743200" cy="365125"/>
          </a:xfrm>
          <a:prstGeom prst="rect">
            <a:avLst/>
          </a:prstGeom>
        </p:spPr>
        <p:txBody>
          <a:bodyPr/>
          <a:lstStyle>
            <a:lvl1pPr>
              <a:defRPr sz="1200"/>
            </a:lvl1pPr>
          </a:lstStyle>
          <a:p>
            <a:fld id="{C30479B7-46C9-4903-97AD-6559CEFFC457}" type="datetime1">
              <a:rPr lang="en-ID" smtClean="0"/>
              <a:pPr/>
              <a:t>03/03/25</a:t>
            </a:fld>
            <a:endParaRPr lang="en-ID" dirty="0"/>
          </a:p>
        </p:txBody>
      </p:sp>
      <p:sp>
        <p:nvSpPr>
          <p:cNvPr id="6" name="Footer Placeholder 5">
            <a:extLst>
              <a:ext uri="{FF2B5EF4-FFF2-40B4-BE49-F238E27FC236}">
                <a16:creationId xmlns:a16="http://schemas.microsoft.com/office/drawing/2014/main" id="{C0204EBA-CA30-8E31-A747-199DD0E7E728}"/>
              </a:ext>
            </a:extLst>
          </p:cNvPr>
          <p:cNvSpPr>
            <a:spLocks noGrp="1"/>
          </p:cNvSpPr>
          <p:nvPr>
            <p:ph type="ftr" sz="quarter" idx="11"/>
          </p:nvPr>
        </p:nvSpPr>
        <p:spPr>
          <a:xfrm>
            <a:off x="4038600" y="6592840"/>
            <a:ext cx="4114800" cy="365125"/>
          </a:xfrm>
          <a:prstGeom prst="rect">
            <a:avLst/>
          </a:prstGeom>
        </p:spPr>
        <p:txBody>
          <a:bodyPr/>
          <a:lstStyle>
            <a:lvl1pPr>
              <a:defRPr sz="1200"/>
            </a:lvl1pPr>
          </a:lstStyle>
          <a:p>
            <a:r>
              <a:rPr lang="en-ID" dirty="0"/>
              <a:t>Copyright By CasCom Academy</a:t>
            </a:r>
          </a:p>
        </p:txBody>
      </p:sp>
      <p:sp>
        <p:nvSpPr>
          <p:cNvPr id="7" name="Slide Number Placeholder 6">
            <a:extLst>
              <a:ext uri="{FF2B5EF4-FFF2-40B4-BE49-F238E27FC236}">
                <a16:creationId xmlns:a16="http://schemas.microsoft.com/office/drawing/2014/main" id="{78AB1B3F-718E-84EC-0456-AA96B75D4F23}"/>
              </a:ext>
            </a:extLst>
          </p:cNvPr>
          <p:cNvSpPr>
            <a:spLocks noGrp="1"/>
          </p:cNvSpPr>
          <p:nvPr>
            <p:ph type="sldNum" sz="quarter" idx="12"/>
          </p:nvPr>
        </p:nvSpPr>
        <p:spPr>
          <a:xfrm>
            <a:off x="8610600" y="6592840"/>
            <a:ext cx="2743200" cy="365125"/>
          </a:xfrm>
          <a:prstGeom prst="rect">
            <a:avLst/>
          </a:prstGeom>
        </p:spPr>
        <p:txBody>
          <a:bodyPr/>
          <a:lstStyle>
            <a:lvl1pPr>
              <a:defRPr sz="1200"/>
            </a:lvl1pPr>
          </a:lstStyle>
          <a:p>
            <a:fld id="{E4200B04-6864-462C-807D-833D23C14047}" type="slidenum">
              <a:rPr lang="en-ID" smtClean="0"/>
              <a:pPr/>
              <a:t>‹#›</a:t>
            </a:fld>
            <a:endParaRPr lang="en-ID" dirty="0"/>
          </a:p>
        </p:txBody>
      </p:sp>
    </p:spTree>
    <p:extLst>
      <p:ext uri="{BB962C8B-B14F-4D97-AF65-F5344CB8AC3E}">
        <p14:creationId xmlns:p14="http://schemas.microsoft.com/office/powerpoint/2010/main" val="3473018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F86E3-2B7E-0FAA-1435-BB81297AFAB7}"/>
              </a:ext>
            </a:extLst>
          </p:cNvPr>
          <p:cNvSpPr>
            <a:spLocks noGrp="1"/>
          </p:cNvSpPr>
          <p:nvPr>
            <p:ph type="title"/>
          </p:nvPr>
        </p:nvSpPr>
        <p:spPr>
          <a:xfrm>
            <a:off x="3900376" y="136525"/>
            <a:ext cx="7339642" cy="850478"/>
          </a:xfrm>
        </p:spPr>
        <p:txBody>
          <a:bodyPr/>
          <a:lstStyle/>
          <a:p>
            <a:r>
              <a:rPr lang="en-US"/>
              <a:t>Click to edit Master title style</a:t>
            </a:r>
            <a:endParaRPr lang="en-ID"/>
          </a:p>
        </p:txBody>
      </p:sp>
      <p:sp>
        <p:nvSpPr>
          <p:cNvPr id="3" name="Date Placeholder 2">
            <a:extLst>
              <a:ext uri="{FF2B5EF4-FFF2-40B4-BE49-F238E27FC236}">
                <a16:creationId xmlns:a16="http://schemas.microsoft.com/office/drawing/2014/main" id="{E2A3B16F-3770-8BCF-5EC5-E9963344E730}"/>
              </a:ext>
            </a:extLst>
          </p:cNvPr>
          <p:cNvSpPr>
            <a:spLocks noGrp="1"/>
          </p:cNvSpPr>
          <p:nvPr>
            <p:ph type="dt" sz="half" idx="10"/>
          </p:nvPr>
        </p:nvSpPr>
        <p:spPr>
          <a:xfrm>
            <a:off x="838200" y="6529776"/>
            <a:ext cx="2743200" cy="365125"/>
          </a:xfrm>
          <a:prstGeom prst="rect">
            <a:avLst/>
          </a:prstGeom>
        </p:spPr>
        <p:txBody>
          <a:bodyPr/>
          <a:lstStyle>
            <a:lvl1pPr>
              <a:defRPr sz="1200"/>
            </a:lvl1pPr>
          </a:lstStyle>
          <a:p>
            <a:fld id="{77FDF6E6-E3A8-45E4-BC29-F9B7B7D66B77}" type="datetime1">
              <a:rPr lang="en-ID" smtClean="0"/>
              <a:pPr/>
              <a:t>03/03/25</a:t>
            </a:fld>
            <a:endParaRPr lang="en-ID" dirty="0"/>
          </a:p>
        </p:txBody>
      </p:sp>
      <p:sp>
        <p:nvSpPr>
          <p:cNvPr id="4" name="Footer Placeholder 3">
            <a:extLst>
              <a:ext uri="{FF2B5EF4-FFF2-40B4-BE49-F238E27FC236}">
                <a16:creationId xmlns:a16="http://schemas.microsoft.com/office/drawing/2014/main" id="{D06B213D-C3EA-F737-A71F-3B0B1D52FD65}"/>
              </a:ext>
            </a:extLst>
          </p:cNvPr>
          <p:cNvSpPr>
            <a:spLocks noGrp="1"/>
          </p:cNvSpPr>
          <p:nvPr>
            <p:ph type="ftr" sz="quarter" idx="11"/>
          </p:nvPr>
        </p:nvSpPr>
        <p:spPr>
          <a:xfrm>
            <a:off x="4038600" y="6529776"/>
            <a:ext cx="4114800" cy="365125"/>
          </a:xfrm>
          <a:prstGeom prst="rect">
            <a:avLst/>
          </a:prstGeom>
        </p:spPr>
        <p:txBody>
          <a:bodyPr/>
          <a:lstStyle>
            <a:lvl1pPr>
              <a:defRPr sz="1200"/>
            </a:lvl1pPr>
          </a:lstStyle>
          <a:p>
            <a:r>
              <a:rPr lang="en-ID" dirty="0"/>
              <a:t>Copyright By CasCom Academy</a:t>
            </a:r>
          </a:p>
        </p:txBody>
      </p:sp>
      <p:sp>
        <p:nvSpPr>
          <p:cNvPr id="5" name="Slide Number Placeholder 4">
            <a:extLst>
              <a:ext uri="{FF2B5EF4-FFF2-40B4-BE49-F238E27FC236}">
                <a16:creationId xmlns:a16="http://schemas.microsoft.com/office/drawing/2014/main" id="{8203C2E3-8128-F7CE-D2D3-B302BC248E34}"/>
              </a:ext>
            </a:extLst>
          </p:cNvPr>
          <p:cNvSpPr>
            <a:spLocks noGrp="1"/>
          </p:cNvSpPr>
          <p:nvPr>
            <p:ph type="sldNum" sz="quarter" idx="12"/>
          </p:nvPr>
        </p:nvSpPr>
        <p:spPr>
          <a:xfrm>
            <a:off x="8610600" y="6529776"/>
            <a:ext cx="2743200" cy="365125"/>
          </a:xfrm>
          <a:prstGeom prst="rect">
            <a:avLst/>
          </a:prstGeom>
        </p:spPr>
        <p:txBody>
          <a:bodyPr/>
          <a:lstStyle>
            <a:lvl1pPr>
              <a:defRPr sz="1200"/>
            </a:lvl1pPr>
          </a:lstStyle>
          <a:p>
            <a:fld id="{E4200B04-6864-462C-807D-833D23C14047}" type="slidenum">
              <a:rPr lang="en-ID" smtClean="0"/>
              <a:pPr/>
              <a:t>‹#›</a:t>
            </a:fld>
            <a:endParaRPr lang="en-ID" dirty="0"/>
          </a:p>
        </p:txBody>
      </p:sp>
    </p:spTree>
    <p:extLst>
      <p:ext uri="{BB962C8B-B14F-4D97-AF65-F5344CB8AC3E}">
        <p14:creationId xmlns:p14="http://schemas.microsoft.com/office/powerpoint/2010/main" val="3785835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4F1D2E-B8C4-E699-5BDA-173735DFA0E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2" name="Title 1">
            <a:extLst>
              <a:ext uri="{FF2B5EF4-FFF2-40B4-BE49-F238E27FC236}">
                <a16:creationId xmlns:a16="http://schemas.microsoft.com/office/drawing/2014/main" id="{365B9C9F-B87F-3580-C359-95090535DE08}"/>
              </a:ext>
            </a:extLst>
          </p:cNvPr>
          <p:cNvSpPr>
            <a:spLocks noGrp="1"/>
          </p:cNvSpPr>
          <p:nvPr>
            <p:ph type="title"/>
          </p:nvPr>
        </p:nvSpPr>
        <p:spPr>
          <a:xfrm>
            <a:off x="3147053" y="-123973"/>
            <a:ext cx="10515600" cy="1325563"/>
          </a:xfrm>
        </p:spPr>
        <p:txBody>
          <a:bodyPr/>
          <a:lstStyle/>
          <a:p>
            <a:r>
              <a:rPr lang="en-US"/>
              <a:t>Click to edit Master title style</a:t>
            </a:r>
            <a:endParaRPr lang="en-ID"/>
          </a:p>
        </p:txBody>
      </p:sp>
    </p:spTree>
    <p:extLst>
      <p:ext uri="{BB962C8B-B14F-4D97-AF65-F5344CB8AC3E}">
        <p14:creationId xmlns:p14="http://schemas.microsoft.com/office/powerpoint/2010/main" val="2343999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 Id="rId14" Type="http://schemas.openxmlformats.org/officeDocument/2006/relationships/image" Target="../media/image9.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theme" Target="../theme/theme2.xml"/><Relationship Id="rId10" Type="http://schemas.openxmlformats.org/officeDocument/2006/relationships/image" Target="../media/image6.png"/><Relationship Id="rId4" Type="http://schemas.openxmlformats.org/officeDocument/2006/relationships/slideLayout" Target="../slideLayouts/slideLayout8.xml"/><Relationship Id="rId9"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1.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png"/><Relationship Id="rId11" Type="http://schemas.openxmlformats.org/officeDocument/2006/relationships/image" Target="../media/image8.png"/><Relationship Id="rId5" Type="http://schemas.openxmlformats.org/officeDocument/2006/relationships/theme" Target="../theme/theme3.xml"/><Relationship Id="rId10" Type="http://schemas.openxmlformats.org/officeDocument/2006/relationships/image" Target="../media/image7.png"/><Relationship Id="rId4" Type="http://schemas.openxmlformats.org/officeDocument/2006/relationships/slideLayout" Target="../slideLayouts/slideLayout12.xml"/><Relationship Id="rId9"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theme" Target="../theme/theme4.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theme" Target="../theme/theme5.xml"/><Relationship Id="rId1" Type="http://schemas.openxmlformats.org/officeDocument/2006/relationships/slideLayout" Target="../slideLayouts/slideLayout14.xml"/><Relationship Id="rId6" Type="http://schemas.openxmlformats.org/officeDocument/2006/relationships/image" Target="../media/image6.png"/><Relationship Id="rId11" Type="http://schemas.openxmlformats.org/officeDocument/2006/relationships/image" Target="../media/image2.png"/><Relationship Id="rId5" Type="http://schemas.openxmlformats.org/officeDocument/2006/relationships/image" Target="../media/image5.png"/><Relationship Id="rId10" Type="http://schemas.openxmlformats.org/officeDocument/2006/relationships/image" Target="../media/image1.png"/><Relationship Id="rId4" Type="http://schemas.openxmlformats.org/officeDocument/2006/relationships/image" Target="../media/image4.png"/><Relationship Id="rId9"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99B3E0-17E6-264B-4A24-1B75E23CC551}"/>
              </a:ext>
            </a:extLst>
          </p:cNvPr>
          <p:cNvSpPr>
            <a:spLocks noGrp="1"/>
          </p:cNvSpPr>
          <p:nvPr>
            <p:ph type="body" idx="1"/>
          </p:nvPr>
        </p:nvSpPr>
        <p:spPr>
          <a:xfrm>
            <a:off x="1006113" y="1188787"/>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a:t>
            </a:r>
          </a:p>
          <a:p>
            <a:pPr lvl="3"/>
            <a:r>
              <a:rPr lang="en-US"/>
              <a:t>Fourth level</a:t>
            </a:r>
          </a:p>
          <a:p>
            <a:pPr lvl="4"/>
            <a:r>
              <a:rPr lang="en-US"/>
              <a:t>Fifth level</a:t>
            </a:r>
            <a:endParaRPr lang="en-ID"/>
          </a:p>
        </p:txBody>
      </p:sp>
      <p:sp>
        <p:nvSpPr>
          <p:cNvPr id="26" name="Rectangle 25">
            <a:extLst>
              <a:ext uri="{FF2B5EF4-FFF2-40B4-BE49-F238E27FC236}">
                <a16:creationId xmlns:a16="http://schemas.microsoft.com/office/drawing/2014/main" id="{6C57932D-D822-EF47-AABB-39F4EFD16105}"/>
              </a:ext>
            </a:extLst>
          </p:cNvPr>
          <p:cNvSpPr/>
          <p:nvPr userDrawn="1"/>
        </p:nvSpPr>
        <p:spPr>
          <a:xfrm>
            <a:off x="-12958" y="0"/>
            <a:ext cx="646821" cy="6858000"/>
          </a:xfrm>
          <a:prstGeom prst="rect">
            <a:avLst/>
          </a:prstGeom>
          <a:gradFill flip="none" rotWithShape="1">
            <a:gsLst>
              <a:gs pos="0">
                <a:srgbClr val="98FB98"/>
              </a:gs>
              <a:gs pos="100000">
                <a:schemeClr val="accent1">
                  <a:lumMod val="45000"/>
                  <a:lumOff val="55000"/>
                </a:schemeClr>
              </a:gs>
              <a:gs pos="86000">
                <a:srgbClr val="98FB98"/>
              </a:gs>
              <a:gs pos="100000">
                <a:schemeClr val="accent1">
                  <a:lumMod val="30000"/>
                  <a:lumOff val="7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1E4847F-F656-8948-7D57-FCAD8BBE4841}"/>
              </a:ext>
            </a:extLst>
          </p:cNvPr>
          <p:cNvSpPr/>
          <p:nvPr userDrawn="1"/>
        </p:nvSpPr>
        <p:spPr>
          <a:xfrm>
            <a:off x="-13608" y="-47469"/>
            <a:ext cx="12192000" cy="980531"/>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8" name="Rectangle 12">
            <a:extLst>
              <a:ext uri="{FF2B5EF4-FFF2-40B4-BE49-F238E27FC236}">
                <a16:creationId xmlns:a16="http://schemas.microsoft.com/office/drawing/2014/main" id="{FB4F960F-A2D4-205B-24BE-59693E85FE41}"/>
              </a:ext>
            </a:extLst>
          </p:cNvPr>
          <p:cNvSpPr/>
          <p:nvPr userDrawn="1"/>
        </p:nvSpPr>
        <p:spPr>
          <a:xfrm>
            <a:off x="2456121" y="-47469"/>
            <a:ext cx="9752059" cy="898072"/>
          </a:xfrm>
          <a:custGeom>
            <a:avLst/>
            <a:gdLst>
              <a:gd name="connsiteX0" fmla="*/ 0 w 10034427"/>
              <a:gd name="connsiteY0" fmla="*/ 0 h 914400"/>
              <a:gd name="connsiteX1" fmla="*/ 10034427 w 10034427"/>
              <a:gd name="connsiteY1" fmla="*/ 0 h 914400"/>
              <a:gd name="connsiteX2" fmla="*/ 10034427 w 10034427"/>
              <a:gd name="connsiteY2" fmla="*/ 914400 h 914400"/>
              <a:gd name="connsiteX3" fmla="*/ 0 w 10034427"/>
              <a:gd name="connsiteY3" fmla="*/ 914400 h 914400"/>
              <a:gd name="connsiteX4" fmla="*/ 0 w 10034427"/>
              <a:gd name="connsiteY4" fmla="*/ 0 h 914400"/>
              <a:gd name="connsiteX0" fmla="*/ 1397285 w 10034427"/>
              <a:gd name="connsiteY0" fmla="*/ 0 h 945223"/>
              <a:gd name="connsiteX1" fmla="*/ 10034427 w 10034427"/>
              <a:gd name="connsiteY1" fmla="*/ 30823 h 945223"/>
              <a:gd name="connsiteX2" fmla="*/ 10034427 w 10034427"/>
              <a:gd name="connsiteY2" fmla="*/ 945223 h 945223"/>
              <a:gd name="connsiteX3" fmla="*/ 0 w 10034427"/>
              <a:gd name="connsiteY3" fmla="*/ 945223 h 945223"/>
              <a:gd name="connsiteX4" fmla="*/ 1397285 w 10034427"/>
              <a:gd name="connsiteY4" fmla="*/ 0 h 945223"/>
              <a:gd name="connsiteX0" fmla="*/ 722462 w 10034427"/>
              <a:gd name="connsiteY0" fmla="*/ 3759 h 914400"/>
              <a:gd name="connsiteX1" fmla="*/ 10034427 w 10034427"/>
              <a:gd name="connsiteY1" fmla="*/ 0 h 914400"/>
              <a:gd name="connsiteX2" fmla="*/ 10034427 w 10034427"/>
              <a:gd name="connsiteY2" fmla="*/ 914400 h 914400"/>
              <a:gd name="connsiteX3" fmla="*/ 0 w 10034427"/>
              <a:gd name="connsiteY3" fmla="*/ 914400 h 914400"/>
              <a:gd name="connsiteX4" fmla="*/ 722462 w 10034427"/>
              <a:gd name="connsiteY4" fmla="*/ 3759 h 914400"/>
              <a:gd name="connsiteX0" fmla="*/ 717427 w 10029392"/>
              <a:gd name="connsiteY0" fmla="*/ 3759 h 914400"/>
              <a:gd name="connsiteX1" fmla="*/ 10029392 w 10029392"/>
              <a:gd name="connsiteY1" fmla="*/ 0 h 914400"/>
              <a:gd name="connsiteX2" fmla="*/ 10029392 w 10029392"/>
              <a:gd name="connsiteY2" fmla="*/ 914400 h 914400"/>
              <a:gd name="connsiteX3" fmla="*/ 0 w 10029392"/>
              <a:gd name="connsiteY3" fmla="*/ 911527 h 914400"/>
              <a:gd name="connsiteX4" fmla="*/ 717427 w 10029392"/>
              <a:gd name="connsiteY4" fmla="*/ 3759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9392" h="914400">
                <a:moveTo>
                  <a:pt x="717427" y="3759"/>
                </a:moveTo>
                <a:lnTo>
                  <a:pt x="10029392" y="0"/>
                </a:lnTo>
                <a:lnTo>
                  <a:pt x="10029392" y="914400"/>
                </a:lnTo>
                <a:lnTo>
                  <a:pt x="0" y="911527"/>
                </a:lnTo>
                <a:lnTo>
                  <a:pt x="717427" y="3759"/>
                </a:lnTo>
                <a:close/>
              </a:path>
            </a:pathLst>
          </a:custGeom>
          <a:gradFill flip="none" rotWithShape="1">
            <a:gsLst>
              <a:gs pos="56000">
                <a:srgbClr val="98FB98"/>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 name="Title Placeholder 1">
            <a:extLst>
              <a:ext uri="{FF2B5EF4-FFF2-40B4-BE49-F238E27FC236}">
                <a16:creationId xmlns:a16="http://schemas.microsoft.com/office/drawing/2014/main" id="{400F1B2E-FFF2-F704-9045-53C3BD82439A}"/>
              </a:ext>
            </a:extLst>
          </p:cNvPr>
          <p:cNvSpPr>
            <a:spLocks noGrp="1"/>
          </p:cNvSpPr>
          <p:nvPr>
            <p:ph type="title"/>
          </p:nvPr>
        </p:nvSpPr>
        <p:spPr>
          <a:xfrm>
            <a:off x="3883141" y="50623"/>
            <a:ext cx="7339642" cy="850478"/>
          </a:xfrm>
          <a:prstGeom prst="rect">
            <a:avLst/>
          </a:prstGeom>
        </p:spPr>
        <p:txBody>
          <a:bodyPr vert="horz" lIns="91440" tIns="45720" rIns="91440" bIns="45720" rtlCol="0" anchor="ctr">
            <a:normAutofit/>
          </a:bodyPr>
          <a:lstStyle/>
          <a:p>
            <a:r>
              <a:rPr lang="en-US"/>
              <a:t>Click to edit Master title style</a:t>
            </a:r>
            <a:endParaRPr lang="en-ID"/>
          </a:p>
        </p:txBody>
      </p:sp>
      <p:cxnSp>
        <p:nvCxnSpPr>
          <p:cNvPr id="15" name="Straight Connector 14">
            <a:extLst>
              <a:ext uri="{FF2B5EF4-FFF2-40B4-BE49-F238E27FC236}">
                <a16:creationId xmlns:a16="http://schemas.microsoft.com/office/drawing/2014/main" id="{2A7385F0-46B1-6AD7-025D-17A2E63B1A53}"/>
              </a:ext>
            </a:extLst>
          </p:cNvPr>
          <p:cNvCxnSpPr>
            <a:cxnSpLocks/>
          </p:cNvCxnSpPr>
          <p:nvPr userDrawn="1"/>
        </p:nvCxnSpPr>
        <p:spPr>
          <a:xfrm>
            <a:off x="-10628" y="885184"/>
            <a:ext cx="12281068" cy="0"/>
          </a:xfrm>
          <a:prstGeom prst="line">
            <a:avLst/>
          </a:prstGeom>
          <a:ln w="92075" cmpd="sng">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0" name="Picture 19" descr="A black background with white text&#10;&#10;Description automatically generated">
            <a:extLst>
              <a:ext uri="{FF2B5EF4-FFF2-40B4-BE49-F238E27FC236}">
                <a16:creationId xmlns:a16="http://schemas.microsoft.com/office/drawing/2014/main" id="{D2A9305F-8AE1-B472-EE96-8300F2779E1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2891" t="35609" r="13040" b="44641"/>
          <a:stretch/>
        </p:blipFill>
        <p:spPr>
          <a:xfrm>
            <a:off x="82658" y="91231"/>
            <a:ext cx="2496519" cy="665662"/>
          </a:xfrm>
          <a:prstGeom prst="rect">
            <a:avLst/>
          </a:prstGeom>
        </p:spPr>
      </p:pic>
      <p:sp>
        <p:nvSpPr>
          <p:cNvPr id="16" name="Oval 15">
            <a:extLst>
              <a:ext uri="{FF2B5EF4-FFF2-40B4-BE49-F238E27FC236}">
                <a16:creationId xmlns:a16="http://schemas.microsoft.com/office/drawing/2014/main" id="{B2F8F7D4-ED95-9244-80E6-7D598A0EFDF5}"/>
              </a:ext>
            </a:extLst>
          </p:cNvPr>
          <p:cNvSpPr/>
          <p:nvPr userDrawn="1"/>
        </p:nvSpPr>
        <p:spPr>
          <a:xfrm>
            <a:off x="-123158" y="796090"/>
            <a:ext cx="175070" cy="175070"/>
          </a:xfrm>
          <a:prstGeom prst="ellipse">
            <a:avLst/>
          </a:prstGeom>
          <a:gradFill flip="none" rotWithShape="1">
            <a:gsLst>
              <a:gs pos="0">
                <a:schemeClr val="bg1"/>
              </a:gs>
              <a:gs pos="100000">
                <a:schemeClr val="accent2"/>
              </a:gs>
            </a:gsLst>
            <a:path path="circle">
              <a:fillToRect l="50000" t="50000" r="50000" b="50000"/>
            </a:path>
            <a:tileRect/>
          </a:gradFill>
          <a:ln>
            <a:noFill/>
          </a:ln>
          <a:effectLst>
            <a:glow rad="139700">
              <a:schemeClr val="accent2">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4" name="Picture 13" descr="A colorful circles and lines on a black background&#10;&#10;Description automatically generated">
            <a:extLst>
              <a:ext uri="{FF2B5EF4-FFF2-40B4-BE49-F238E27FC236}">
                <a16:creationId xmlns:a16="http://schemas.microsoft.com/office/drawing/2014/main" id="{9171C802-04C7-DD43-2AD9-2CB92A9A8DC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468466" y="5076739"/>
            <a:ext cx="1781261" cy="1781261"/>
          </a:xfrm>
          <a:prstGeom prst="rect">
            <a:avLst/>
          </a:prstGeom>
        </p:spPr>
      </p:pic>
      <p:pic>
        <p:nvPicPr>
          <p:cNvPr id="13" name="Picture 12" descr="A logo with a black background&#10;&#10;AI-generated content may be incorrect.">
            <a:extLst>
              <a:ext uri="{FF2B5EF4-FFF2-40B4-BE49-F238E27FC236}">
                <a16:creationId xmlns:a16="http://schemas.microsoft.com/office/drawing/2014/main" id="{4923DC45-0C1A-2BFC-FAE4-D5461305AC52}"/>
              </a:ext>
            </a:extLst>
          </p:cNvPr>
          <p:cNvPicPr>
            <a:picLocks noChangeAspect="1"/>
          </p:cNvPicPr>
          <p:nvPr userDrawn="1"/>
        </p:nvPicPr>
        <p:blipFill>
          <a:blip r:embed="rId8">
            <a:extLst>
              <a:ext uri="{28A0092B-C50C-407E-A947-70E740481C1C}">
                <a14:useLocalDpi xmlns:a14="http://schemas.microsoft.com/office/drawing/2010/main" val="0"/>
              </a:ext>
            </a:extLst>
          </a:blip>
          <a:srcRect l="9245" t="12502" r="6982" b="19249"/>
          <a:stretch/>
        </p:blipFill>
        <p:spPr>
          <a:xfrm>
            <a:off x="21957" y="964840"/>
            <a:ext cx="587694" cy="639581"/>
          </a:xfrm>
          <a:prstGeom prst="rect">
            <a:avLst/>
          </a:prstGeom>
        </p:spPr>
      </p:pic>
      <p:pic>
        <p:nvPicPr>
          <p:cNvPr id="18" name="Picture 17" descr="A logo with blue and red letters&#10;&#10;AI-generated content may be incorrect.">
            <a:extLst>
              <a:ext uri="{FF2B5EF4-FFF2-40B4-BE49-F238E27FC236}">
                <a16:creationId xmlns:a16="http://schemas.microsoft.com/office/drawing/2014/main" id="{CFE0BF5D-7125-FF99-BECF-C8EC5C30CED5}"/>
              </a:ext>
            </a:extLst>
          </p:cNvPr>
          <p:cNvPicPr>
            <a:picLocks noChangeAspect="1"/>
          </p:cNvPicPr>
          <p:nvPr userDrawn="1"/>
        </p:nvPicPr>
        <p:blipFill>
          <a:blip r:embed="rId9">
            <a:extLst>
              <a:ext uri="{28A0092B-C50C-407E-A947-70E740481C1C}">
                <a14:useLocalDpi xmlns:a14="http://schemas.microsoft.com/office/drawing/2010/main" val="0"/>
              </a:ext>
            </a:extLst>
          </a:blip>
          <a:srcRect l="5364" t="9628" r="6658" b="21913"/>
          <a:stretch/>
        </p:blipFill>
        <p:spPr>
          <a:xfrm>
            <a:off x="23354" y="2389729"/>
            <a:ext cx="528623" cy="549493"/>
          </a:xfrm>
          <a:prstGeom prst="rect">
            <a:avLst/>
          </a:prstGeom>
        </p:spPr>
      </p:pic>
      <p:pic>
        <p:nvPicPr>
          <p:cNvPr id="21" name="Picture 20" descr="A logo with a black background&#10;&#10;AI-generated content may be incorrect.">
            <a:extLst>
              <a:ext uri="{FF2B5EF4-FFF2-40B4-BE49-F238E27FC236}">
                <a16:creationId xmlns:a16="http://schemas.microsoft.com/office/drawing/2014/main" id="{E6997B4E-D6B2-F4A7-CF8A-CE4A79B6821A}"/>
              </a:ext>
            </a:extLst>
          </p:cNvPr>
          <p:cNvPicPr>
            <a:picLocks noChangeAspect="1"/>
          </p:cNvPicPr>
          <p:nvPr userDrawn="1"/>
        </p:nvPicPr>
        <p:blipFill>
          <a:blip r:embed="rId10">
            <a:extLst>
              <a:ext uri="{28A0092B-C50C-407E-A947-70E740481C1C}">
                <a14:useLocalDpi xmlns:a14="http://schemas.microsoft.com/office/drawing/2010/main" val="0"/>
              </a:ext>
            </a:extLst>
          </a:blip>
          <a:srcRect l="9568" t="14372" r="12481" b="24334"/>
          <a:stretch/>
        </p:blipFill>
        <p:spPr>
          <a:xfrm>
            <a:off x="27401" y="3089710"/>
            <a:ext cx="523136" cy="549493"/>
          </a:xfrm>
          <a:prstGeom prst="rect">
            <a:avLst/>
          </a:prstGeom>
        </p:spPr>
      </p:pic>
      <p:pic>
        <p:nvPicPr>
          <p:cNvPr id="25" name="Picture 24" descr="A logo with blue and orange letters&#10;&#10;AI-generated content may be incorrect.">
            <a:extLst>
              <a:ext uri="{FF2B5EF4-FFF2-40B4-BE49-F238E27FC236}">
                <a16:creationId xmlns:a16="http://schemas.microsoft.com/office/drawing/2014/main" id="{ECEA8B25-C962-9700-5FB7-0D586AC84473}"/>
              </a:ext>
            </a:extLst>
          </p:cNvPr>
          <p:cNvPicPr>
            <a:picLocks noChangeAspect="1"/>
          </p:cNvPicPr>
          <p:nvPr userDrawn="1"/>
        </p:nvPicPr>
        <p:blipFill>
          <a:blip r:embed="rId11">
            <a:extLst>
              <a:ext uri="{28A0092B-C50C-407E-A947-70E740481C1C}">
                <a14:useLocalDpi xmlns:a14="http://schemas.microsoft.com/office/drawing/2010/main" val="0"/>
              </a:ext>
            </a:extLst>
          </a:blip>
          <a:srcRect l="9246" t="7892" r="10539" b="17070"/>
          <a:stretch/>
        </p:blipFill>
        <p:spPr>
          <a:xfrm>
            <a:off x="49319" y="3802170"/>
            <a:ext cx="518930" cy="648467"/>
          </a:xfrm>
          <a:prstGeom prst="rect">
            <a:avLst/>
          </a:prstGeom>
        </p:spPr>
      </p:pic>
      <p:pic>
        <p:nvPicPr>
          <p:cNvPr id="28" name="Picture 27" descr="A red circle with a letter in it&#10;&#10;AI-generated content may be incorrect.">
            <a:extLst>
              <a:ext uri="{FF2B5EF4-FFF2-40B4-BE49-F238E27FC236}">
                <a16:creationId xmlns:a16="http://schemas.microsoft.com/office/drawing/2014/main" id="{A7319A3C-0CFB-40C1-544E-F9A601F69D83}"/>
              </a:ext>
            </a:extLst>
          </p:cNvPr>
          <p:cNvPicPr>
            <a:picLocks noChangeAspect="1"/>
          </p:cNvPicPr>
          <p:nvPr userDrawn="1"/>
        </p:nvPicPr>
        <p:blipFill>
          <a:blip r:embed="rId12">
            <a:extLst>
              <a:ext uri="{28A0092B-C50C-407E-A947-70E740481C1C}">
                <a14:useLocalDpi xmlns:a14="http://schemas.microsoft.com/office/drawing/2010/main" val="0"/>
              </a:ext>
            </a:extLst>
          </a:blip>
          <a:srcRect l="33534" t="32524" r="33204" b="36290"/>
          <a:stretch/>
        </p:blipFill>
        <p:spPr>
          <a:xfrm>
            <a:off x="49319" y="5262017"/>
            <a:ext cx="548230" cy="686646"/>
          </a:xfrm>
          <a:prstGeom prst="rect">
            <a:avLst/>
          </a:prstGeom>
        </p:spPr>
      </p:pic>
      <p:pic>
        <p:nvPicPr>
          <p:cNvPr id="30" name="Picture 29" descr="A green circle with letters in it&#10;&#10;AI-generated content may be incorrect.">
            <a:extLst>
              <a:ext uri="{FF2B5EF4-FFF2-40B4-BE49-F238E27FC236}">
                <a16:creationId xmlns:a16="http://schemas.microsoft.com/office/drawing/2014/main" id="{31774E7E-67E8-B3B7-ED24-F28BDD463034}"/>
              </a:ext>
            </a:extLst>
          </p:cNvPr>
          <p:cNvPicPr>
            <a:picLocks noChangeAspect="1"/>
          </p:cNvPicPr>
          <p:nvPr userDrawn="1"/>
        </p:nvPicPr>
        <p:blipFill>
          <a:blip r:embed="rId13">
            <a:extLst>
              <a:ext uri="{28A0092B-C50C-407E-A947-70E740481C1C}">
                <a14:useLocalDpi xmlns:a14="http://schemas.microsoft.com/office/drawing/2010/main" val="0"/>
              </a:ext>
            </a:extLst>
          </a:blip>
          <a:srcRect l="33368" t="33760" r="32216" b="35054"/>
          <a:stretch/>
        </p:blipFill>
        <p:spPr>
          <a:xfrm>
            <a:off x="42464" y="4562036"/>
            <a:ext cx="555085" cy="671945"/>
          </a:xfrm>
          <a:prstGeom prst="rect">
            <a:avLst/>
          </a:prstGeom>
        </p:spPr>
      </p:pic>
      <p:pic>
        <p:nvPicPr>
          <p:cNvPr id="32" name="Picture 31" descr="A logo with blue and red letters&#10;&#10;AI-generated content may be incorrect.">
            <a:extLst>
              <a:ext uri="{FF2B5EF4-FFF2-40B4-BE49-F238E27FC236}">
                <a16:creationId xmlns:a16="http://schemas.microsoft.com/office/drawing/2014/main" id="{5E58D426-1273-E863-EBCF-2B9E9CC4422C}"/>
              </a:ext>
            </a:extLst>
          </p:cNvPr>
          <p:cNvPicPr>
            <a:picLocks noChangeAspect="1"/>
          </p:cNvPicPr>
          <p:nvPr userDrawn="1"/>
        </p:nvPicPr>
        <p:blipFill>
          <a:blip r:embed="rId14">
            <a:extLst>
              <a:ext uri="{28A0092B-C50C-407E-A947-70E740481C1C}">
                <a14:useLocalDpi xmlns:a14="http://schemas.microsoft.com/office/drawing/2010/main" val="0"/>
              </a:ext>
            </a:extLst>
          </a:blip>
          <a:srcRect l="9986" t="7892" r="13939" b="20385"/>
          <a:stretch/>
        </p:blipFill>
        <p:spPr>
          <a:xfrm>
            <a:off x="97599" y="1786368"/>
            <a:ext cx="403145" cy="507729"/>
          </a:xfrm>
          <a:prstGeom prst="rect">
            <a:avLst/>
          </a:prstGeom>
        </p:spPr>
      </p:pic>
    </p:spTree>
    <p:extLst>
      <p:ext uri="{BB962C8B-B14F-4D97-AF65-F5344CB8AC3E}">
        <p14:creationId xmlns:p14="http://schemas.microsoft.com/office/powerpoint/2010/main" val="160307440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2" r:id="rId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63" presetClass="path" presetSubtype="0" accel="50000" decel="50000" fill="hold" grpId="0" nodeType="withEffect">
                                  <p:stCondLst>
                                    <p:cond delay="0"/>
                                  </p:stCondLst>
                                  <p:childTnLst>
                                    <p:animMotion origin="layout" path="M 4.58333E-6 -3.7037E-6 L 1.00872 0.00811 " pathEditMode="relative" rAng="0" ptsTypes="AA">
                                      <p:cBhvr>
                                        <p:cTn id="9" dur="2000" fill="hold"/>
                                        <p:tgtEl>
                                          <p:spTgt spid="16"/>
                                        </p:tgtEl>
                                        <p:attrNameLst>
                                          <p:attrName>ppt_x</p:attrName>
                                          <p:attrName>ppt_y</p:attrName>
                                        </p:attrNameLst>
                                      </p:cBhvr>
                                      <p:rCtr x="50430" y="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99B3E0-17E6-264B-4A24-1B75E23CC551}"/>
              </a:ext>
            </a:extLst>
          </p:cNvPr>
          <p:cNvSpPr>
            <a:spLocks noGrp="1"/>
          </p:cNvSpPr>
          <p:nvPr>
            <p:ph type="body" idx="1"/>
          </p:nvPr>
        </p:nvSpPr>
        <p:spPr>
          <a:xfrm>
            <a:off x="1006113" y="1188787"/>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a:t>
            </a:r>
          </a:p>
          <a:p>
            <a:pPr lvl="3"/>
            <a:r>
              <a:rPr lang="en-US"/>
              <a:t>Fourth level</a:t>
            </a:r>
          </a:p>
          <a:p>
            <a:pPr lvl="4"/>
            <a:r>
              <a:rPr lang="en-US"/>
              <a:t>Fifth level</a:t>
            </a:r>
            <a:endParaRPr lang="en-ID"/>
          </a:p>
        </p:txBody>
      </p:sp>
      <p:sp>
        <p:nvSpPr>
          <p:cNvPr id="26" name="Rectangle 25">
            <a:extLst>
              <a:ext uri="{FF2B5EF4-FFF2-40B4-BE49-F238E27FC236}">
                <a16:creationId xmlns:a16="http://schemas.microsoft.com/office/drawing/2014/main" id="{6C57932D-D822-EF47-AABB-39F4EFD16105}"/>
              </a:ext>
            </a:extLst>
          </p:cNvPr>
          <p:cNvSpPr/>
          <p:nvPr userDrawn="1"/>
        </p:nvSpPr>
        <p:spPr>
          <a:xfrm>
            <a:off x="-12958" y="0"/>
            <a:ext cx="982175" cy="6858000"/>
          </a:xfrm>
          <a:prstGeom prst="rect">
            <a:avLst/>
          </a:prstGeom>
          <a:gradFill flip="none" rotWithShape="1">
            <a:gsLst>
              <a:gs pos="0">
                <a:srgbClr val="98FB98"/>
              </a:gs>
              <a:gs pos="100000">
                <a:schemeClr val="accent1">
                  <a:lumMod val="45000"/>
                  <a:lumOff val="55000"/>
                </a:schemeClr>
              </a:gs>
              <a:gs pos="86000">
                <a:srgbClr val="98FB98"/>
              </a:gs>
              <a:gs pos="100000">
                <a:schemeClr val="accent1">
                  <a:lumMod val="30000"/>
                  <a:lumOff val="7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00F1B2E-FFF2-F704-9045-53C3BD82439A}"/>
              </a:ext>
            </a:extLst>
          </p:cNvPr>
          <p:cNvSpPr>
            <a:spLocks noGrp="1"/>
          </p:cNvSpPr>
          <p:nvPr>
            <p:ph type="title"/>
          </p:nvPr>
        </p:nvSpPr>
        <p:spPr>
          <a:xfrm>
            <a:off x="2594092" y="131429"/>
            <a:ext cx="7339642" cy="850478"/>
          </a:xfrm>
          <a:prstGeom prst="rect">
            <a:avLst/>
          </a:prstGeom>
        </p:spPr>
        <p:txBody>
          <a:bodyPr vert="horz" lIns="91440" tIns="45720" rIns="91440" bIns="45720" rtlCol="0" anchor="ctr">
            <a:normAutofit/>
          </a:bodyPr>
          <a:lstStyle/>
          <a:p>
            <a:r>
              <a:rPr lang="en-US"/>
              <a:t>Click to edit Master title style</a:t>
            </a:r>
            <a:endParaRPr lang="en-ID"/>
          </a:p>
        </p:txBody>
      </p:sp>
      <p:pic>
        <p:nvPicPr>
          <p:cNvPr id="14" name="Picture 13" descr="A colorful circles and lines on a black background&#10;&#10;Description automatically generated">
            <a:extLst>
              <a:ext uri="{FF2B5EF4-FFF2-40B4-BE49-F238E27FC236}">
                <a16:creationId xmlns:a16="http://schemas.microsoft.com/office/drawing/2014/main" id="{9171C802-04C7-DD43-2AD9-2CB92A9A8DC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468466" y="5076739"/>
            <a:ext cx="1781261" cy="1781261"/>
          </a:xfrm>
          <a:prstGeom prst="rect">
            <a:avLst/>
          </a:prstGeom>
        </p:spPr>
      </p:pic>
      <p:pic>
        <p:nvPicPr>
          <p:cNvPr id="13" name="Picture 12" descr="A logo with a black background&#10;&#10;AI-generated content may be incorrect.">
            <a:extLst>
              <a:ext uri="{FF2B5EF4-FFF2-40B4-BE49-F238E27FC236}">
                <a16:creationId xmlns:a16="http://schemas.microsoft.com/office/drawing/2014/main" id="{4923DC45-0C1A-2BFC-FAE4-D5461305AC52}"/>
              </a:ext>
            </a:extLst>
          </p:cNvPr>
          <p:cNvPicPr>
            <a:picLocks noChangeAspect="1"/>
          </p:cNvPicPr>
          <p:nvPr userDrawn="1"/>
        </p:nvPicPr>
        <p:blipFill>
          <a:blip r:embed="rId7">
            <a:extLst>
              <a:ext uri="{28A0092B-C50C-407E-A947-70E740481C1C}">
                <a14:useLocalDpi xmlns:a14="http://schemas.microsoft.com/office/drawing/2010/main" val="0"/>
              </a:ext>
            </a:extLst>
          </a:blip>
          <a:srcRect l="9245" t="12502" r="6982" b="19249"/>
          <a:stretch/>
        </p:blipFill>
        <p:spPr>
          <a:xfrm>
            <a:off x="10205" y="50623"/>
            <a:ext cx="929984" cy="1012091"/>
          </a:xfrm>
          <a:prstGeom prst="rect">
            <a:avLst/>
          </a:prstGeom>
        </p:spPr>
      </p:pic>
      <p:pic>
        <p:nvPicPr>
          <p:cNvPr id="18" name="Picture 17" descr="A logo with blue and red letters&#10;&#10;AI-generated content may be incorrect.">
            <a:extLst>
              <a:ext uri="{FF2B5EF4-FFF2-40B4-BE49-F238E27FC236}">
                <a16:creationId xmlns:a16="http://schemas.microsoft.com/office/drawing/2014/main" id="{CFE0BF5D-7125-FF99-BECF-C8EC5C30CED5}"/>
              </a:ext>
            </a:extLst>
          </p:cNvPr>
          <p:cNvPicPr>
            <a:picLocks noChangeAspect="1"/>
          </p:cNvPicPr>
          <p:nvPr userDrawn="1"/>
        </p:nvPicPr>
        <p:blipFill>
          <a:blip r:embed="rId8">
            <a:extLst>
              <a:ext uri="{28A0092B-C50C-407E-A947-70E740481C1C}">
                <a14:useLocalDpi xmlns:a14="http://schemas.microsoft.com/office/drawing/2010/main" val="0"/>
              </a:ext>
            </a:extLst>
          </a:blip>
          <a:srcRect l="5364" t="9628" r="6658" b="21913"/>
          <a:stretch/>
        </p:blipFill>
        <p:spPr>
          <a:xfrm>
            <a:off x="151627" y="2157501"/>
            <a:ext cx="528623" cy="549493"/>
          </a:xfrm>
          <a:prstGeom prst="rect">
            <a:avLst/>
          </a:prstGeom>
        </p:spPr>
      </p:pic>
      <p:pic>
        <p:nvPicPr>
          <p:cNvPr id="21" name="Picture 20" descr="A logo with a black background&#10;&#10;AI-generated content may be incorrect.">
            <a:extLst>
              <a:ext uri="{FF2B5EF4-FFF2-40B4-BE49-F238E27FC236}">
                <a16:creationId xmlns:a16="http://schemas.microsoft.com/office/drawing/2014/main" id="{E6997B4E-D6B2-F4A7-CF8A-CE4A79B6821A}"/>
              </a:ext>
            </a:extLst>
          </p:cNvPr>
          <p:cNvPicPr>
            <a:picLocks noChangeAspect="1"/>
          </p:cNvPicPr>
          <p:nvPr userDrawn="1"/>
        </p:nvPicPr>
        <p:blipFill>
          <a:blip r:embed="rId9">
            <a:extLst>
              <a:ext uri="{28A0092B-C50C-407E-A947-70E740481C1C}">
                <a14:useLocalDpi xmlns:a14="http://schemas.microsoft.com/office/drawing/2010/main" val="0"/>
              </a:ext>
            </a:extLst>
          </a:blip>
          <a:srcRect l="9568" t="14372" r="12481" b="24334"/>
          <a:stretch/>
        </p:blipFill>
        <p:spPr>
          <a:xfrm>
            <a:off x="155674" y="2857482"/>
            <a:ext cx="523136" cy="549493"/>
          </a:xfrm>
          <a:prstGeom prst="rect">
            <a:avLst/>
          </a:prstGeom>
        </p:spPr>
      </p:pic>
      <p:pic>
        <p:nvPicPr>
          <p:cNvPr id="25" name="Picture 24" descr="A logo with blue and orange letters&#10;&#10;AI-generated content may be incorrect.">
            <a:extLst>
              <a:ext uri="{FF2B5EF4-FFF2-40B4-BE49-F238E27FC236}">
                <a16:creationId xmlns:a16="http://schemas.microsoft.com/office/drawing/2014/main" id="{ECEA8B25-C962-9700-5FB7-0D586AC84473}"/>
              </a:ext>
            </a:extLst>
          </p:cNvPr>
          <p:cNvPicPr>
            <a:picLocks noChangeAspect="1"/>
          </p:cNvPicPr>
          <p:nvPr userDrawn="1"/>
        </p:nvPicPr>
        <p:blipFill>
          <a:blip r:embed="rId10">
            <a:extLst>
              <a:ext uri="{28A0092B-C50C-407E-A947-70E740481C1C}">
                <a14:useLocalDpi xmlns:a14="http://schemas.microsoft.com/office/drawing/2010/main" val="0"/>
              </a:ext>
            </a:extLst>
          </a:blip>
          <a:srcRect l="9246" t="7892" r="10539" b="17070"/>
          <a:stretch/>
        </p:blipFill>
        <p:spPr>
          <a:xfrm>
            <a:off x="177592" y="3569942"/>
            <a:ext cx="518930" cy="648467"/>
          </a:xfrm>
          <a:prstGeom prst="rect">
            <a:avLst/>
          </a:prstGeom>
        </p:spPr>
      </p:pic>
      <p:pic>
        <p:nvPicPr>
          <p:cNvPr id="28" name="Picture 27" descr="A red circle with a letter in it&#10;&#10;AI-generated content may be incorrect.">
            <a:extLst>
              <a:ext uri="{FF2B5EF4-FFF2-40B4-BE49-F238E27FC236}">
                <a16:creationId xmlns:a16="http://schemas.microsoft.com/office/drawing/2014/main" id="{A7319A3C-0CFB-40C1-544E-F9A601F69D83}"/>
              </a:ext>
            </a:extLst>
          </p:cNvPr>
          <p:cNvPicPr>
            <a:picLocks noChangeAspect="1"/>
          </p:cNvPicPr>
          <p:nvPr userDrawn="1"/>
        </p:nvPicPr>
        <p:blipFill>
          <a:blip r:embed="rId11">
            <a:extLst>
              <a:ext uri="{28A0092B-C50C-407E-A947-70E740481C1C}">
                <a14:useLocalDpi xmlns:a14="http://schemas.microsoft.com/office/drawing/2010/main" val="0"/>
              </a:ext>
            </a:extLst>
          </a:blip>
          <a:srcRect l="33534" t="32524" r="33204" b="36290"/>
          <a:stretch/>
        </p:blipFill>
        <p:spPr>
          <a:xfrm>
            <a:off x="177592" y="5029789"/>
            <a:ext cx="548230" cy="686646"/>
          </a:xfrm>
          <a:prstGeom prst="rect">
            <a:avLst/>
          </a:prstGeom>
        </p:spPr>
      </p:pic>
      <p:pic>
        <p:nvPicPr>
          <p:cNvPr id="30" name="Picture 29" descr="A green circle with letters in it&#10;&#10;AI-generated content may be incorrect.">
            <a:extLst>
              <a:ext uri="{FF2B5EF4-FFF2-40B4-BE49-F238E27FC236}">
                <a16:creationId xmlns:a16="http://schemas.microsoft.com/office/drawing/2014/main" id="{31774E7E-67E8-B3B7-ED24-F28BDD463034}"/>
              </a:ext>
            </a:extLst>
          </p:cNvPr>
          <p:cNvPicPr>
            <a:picLocks noChangeAspect="1"/>
          </p:cNvPicPr>
          <p:nvPr userDrawn="1"/>
        </p:nvPicPr>
        <p:blipFill>
          <a:blip r:embed="rId12">
            <a:extLst>
              <a:ext uri="{28A0092B-C50C-407E-A947-70E740481C1C}">
                <a14:useLocalDpi xmlns:a14="http://schemas.microsoft.com/office/drawing/2010/main" val="0"/>
              </a:ext>
            </a:extLst>
          </a:blip>
          <a:srcRect l="33368" t="33760" r="32216" b="35054"/>
          <a:stretch/>
        </p:blipFill>
        <p:spPr>
          <a:xfrm>
            <a:off x="170737" y="4329808"/>
            <a:ext cx="555085" cy="671945"/>
          </a:xfrm>
          <a:prstGeom prst="rect">
            <a:avLst/>
          </a:prstGeom>
        </p:spPr>
      </p:pic>
      <p:pic>
        <p:nvPicPr>
          <p:cNvPr id="32" name="Picture 31" descr="A logo with blue and red letters&#10;&#10;AI-generated content may be incorrect.">
            <a:extLst>
              <a:ext uri="{FF2B5EF4-FFF2-40B4-BE49-F238E27FC236}">
                <a16:creationId xmlns:a16="http://schemas.microsoft.com/office/drawing/2014/main" id="{5E58D426-1273-E863-EBCF-2B9E9CC4422C}"/>
              </a:ext>
            </a:extLst>
          </p:cNvPr>
          <p:cNvPicPr>
            <a:picLocks noChangeAspect="1"/>
          </p:cNvPicPr>
          <p:nvPr userDrawn="1"/>
        </p:nvPicPr>
        <p:blipFill>
          <a:blip r:embed="rId13">
            <a:extLst>
              <a:ext uri="{28A0092B-C50C-407E-A947-70E740481C1C}">
                <a14:useLocalDpi xmlns:a14="http://schemas.microsoft.com/office/drawing/2010/main" val="0"/>
              </a:ext>
            </a:extLst>
          </a:blip>
          <a:srcRect l="9986" t="7892" r="13939" b="20385"/>
          <a:stretch/>
        </p:blipFill>
        <p:spPr>
          <a:xfrm>
            <a:off x="182329" y="1512375"/>
            <a:ext cx="436306" cy="549493"/>
          </a:xfrm>
          <a:prstGeom prst="rect">
            <a:avLst/>
          </a:prstGeom>
        </p:spPr>
      </p:pic>
    </p:spTree>
    <p:extLst>
      <p:ext uri="{BB962C8B-B14F-4D97-AF65-F5344CB8AC3E}">
        <p14:creationId xmlns:p14="http://schemas.microsoft.com/office/powerpoint/2010/main" val="205512413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99B3E0-17E6-264B-4A24-1B75E23CC551}"/>
              </a:ext>
            </a:extLst>
          </p:cNvPr>
          <p:cNvSpPr>
            <a:spLocks noGrp="1"/>
          </p:cNvSpPr>
          <p:nvPr>
            <p:ph type="body" idx="1"/>
          </p:nvPr>
        </p:nvSpPr>
        <p:spPr>
          <a:xfrm>
            <a:off x="1006113" y="1188787"/>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a:t>
            </a:r>
          </a:p>
          <a:p>
            <a:pPr lvl="3"/>
            <a:r>
              <a:rPr lang="en-US"/>
              <a:t>Fourth level</a:t>
            </a:r>
          </a:p>
          <a:p>
            <a:pPr lvl="4"/>
            <a:r>
              <a:rPr lang="en-US"/>
              <a:t>Fifth level</a:t>
            </a:r>
            <a:endParaRPr lang="en-ID"/>
          </a:p>
        </p:txBody>
      </p:sp>
      <p:sp>
        <p:nvSpPr>
          <p:cNvPr id="26" name="Rectangle 25">
            <a:extLst>
              <a:ext uri="{FF2B5EF4-FFF2-40B4-BE49-F238E27FC236}">
                <a16:creationId xmlns:a16="http://schemas.microsoft.com/office/drawing/2014/main" id="{6C57932D-D822-EF47-AABB-39F4EFD16105}"/>
              </a:ext>
            </a:extLst>
          </p:cNvPr>
          <p:cNvSpPr/>
          <p:nvPr userDrawn="1"/>
        </p:nvSpPr>
        <p:spPr>
          <a:xfrm>
            <a:off x="-12958" y="6258910"/>
            <a:ext cx="12191350" cy="599090"/>
          </a:xfrm>
          <a:prstGeom prst="rect">
            <a:avLst/>
          </a:prstGeom>
          <a:gradFill flip="none" rotWithShape="1">
            <a:gsLst>
              <a:gs pos="0">
                <a:srgbClr val="98FB98"/>
              </a:gs>
              <a:gs pos="100000">
                <a:schemeClr val="accent1">
                  <a:lumMod val="45000"/>
                  <a:lumOff val="55000"/>
                </a:schemeClr>
              </a:gs>
              <a:gs pos="39000">
                <a:srgbClr val="98FB98"/>
              </a:gs>
              <a:gs pos="100000">
                <a:schemeClr val="accent1">
                  <a:lumMod val="30000"/>
                  <a:lumOff val="7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1E4847F-F656-8948-7D57-FCAD8BBE4841}"/>
              </a:ext>
            </a:extLst>
          </p:cNvPr>
          <p:cNvSpPr/>
          <p:nvPr userDrawn="1"/>
        </p:nvSpPr>
        <p:spPr>
          <a:xfrm>
            <a:off x="-13608" y="-47469"/>
            <a:ext cx="12192000" cy="980531"/>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8" name="Rectangle 12">
            <a:extLst>
              <a:ext uri="{FF2B5EF4-FFF2-40B4-BE49-F238E27FC236}">
                <a16:creationId xmlns:a16="http://schemas.microsoft.com/office/drawing/2014/main" id="{FB4F960F-A2D4-205B-24BE-59693E85FE41}"/>
              </a:ext>
            </a:extLst>
          </p:cNvPr>
          <p:cNvSpPr/>
          <p:nvPr userDrawn="1"/>
        </p:nvSpPr>
        <p:spPr>
          <a:xfrm>
            <a:off x="2456121" y="-47469"/>
            <a:ext cx="9752059" cy="898072"/>
          </a:xfrm>
          <a:custGeom>
            <a:avLst/>
            <a:gdLst>
              <a:gd name="connsiteX0" fmla="*/ 0 w 10034427"/>
              <a:gd name="connsiteY0" fmla="*/ 0 h 914400"/>
              <a:gd name="connsiteX1" fmla="*/ 10034427 w 10034427"/>
              <a:gd name="connsiteY1" fmla="*/ 0 h 914400"/>
              <a:gd name="connsiteX2" fmla="*/ 10034427 w 10034427"/>
              <a:gd name="connsiteY2" fmla="*/ 914400 h 914400"/>
              <a:gd name="connsiteX3" fmla="*/ 0 w 10034427"/>
              <a:gd name="connsiteY3" fmla="*/ 914400 h 914400"/>
              <a:gd name="connsiteX4" fmla="*/ 0 w 10034427"/>
              <a:gd name="connsiteY4" fmla="*/ 0 h 914400"/>
              <a:gd name="connsiteX0" fmla="*/ 1397285 w 10034427"/>
              <a:gd name="connsiteY0" fmla="*/ 0 h 945223"/>
              <a:gd name="connsiteX1" fmla="*/ 10034427 w 10034427"/>
              <a:gd name="connsiteY1" fmla="*/ 30823 h 945223"/>
              <a:gd name="connsiteX2" fmla="*/ 10034427 w 10034427"/>
              <a:gd name="connsiteY2" fmla="*/ 945223 h 945223"/>
              <a:gd name="connsiteX3" fmla="*/ 0 w 10034427"/>
              <a:gd name="connsiteY3" fmla="*/ 945223 h 945223"/>
              <a:gd name="connsiteX4" fmla="*/ 1397285 w 10034427"/>
              <a:gd name="connsiteY4" fmla="*/ 0 h 945223"/>
              <a:gd name="connsiteX0" fmla="*/ 722462 w 10034427"/>
              <a:gd name="connsiteY0" fmla="*/ 3759 h 914400"/>
              <a:gd name="connsiteX1" fmla="*/ 10034427 w 10034427"/>
              <a:gd name="connsiteY1" fmla="*/ 0 h 914400"/>
              <a:gd name="connsiteX2" fmla="*/ 10034427 w 10034427"/>
              <a:gd name="connsiteY2" fmla="*/ 914400 h 914400"/>
              <a:gd name="connsiteX3" fmla="*/ 0 w 10034427"/>
              <a:gd name="connsiteY3" fmla="*/ 914400 h 914400"/>
              <a:gd name="connsiteX4" fmla="*/ 722462 w 10034427"/>
              <a:gd name="connsiteY4" fmla="*/ 3759 h 914400"/>
              <a:gd name="connsiteX0" fmla="*/ 717427 w 10029392"/>
              <a:gd name="connsiteY0" fmla="*/ 3759 h 914400"/>
              <a:gd name="connsiteX1" fmla="*/ 10029392 w 10029392"/>
              <a:gd name="connsiteY1" fmla="*/ 0 h 914400"/>
              <a:gd name="connsiteX2" fmla="*/ 10029392 w 10029392"/>
              <a:gd name="connsiteY2" fmla="*/ 914400 h 914400"/>
              <a:gd name="connsiteX3" fmla="*/ 0 w 10029392"/>
              <a:gd name="connsiteY3" fmla="*/ 911527 h 914400"/>
              <a:gd name="connsiteX4" fmla="*/ 717427 w 10029392"/>
              <a:gd name="connsiteY4" fmla="*/ 3759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9392" h="914400">
                <a:moveTo>
                  <a:pt x="717427" y="3759"/>
                </a:moveTo>
                <a:lnTo>
                  <a:pt x="10029392" y="0"/>
                </a:lnTo>
                <a:lnTo>
                  <a:pt x="10029392" y="914400"/>
                </a:lnTo>
                <a:lnTo>
                  <a:pt x="0" y="911527"/>
                </a:lnTo>
                <a:lnTo>
                  <a:pt x="717427" y="3759"/>
                </a:lnTo>
                <a:close/>
              </a:path>
            </a:pathLst>
          </a:custGeom>
          <a:gradFill flip="none" rotWithShape="1">
            <a:gsLst>
              <a:gs pos="83000">
                <a:srgbClr val="98FB98"/>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 name="Title Placeholder 1">
            <a:extLst>
              <a:ext uri="{FF2B5EF4-FFF2-40B4-BE49-F238E27FC236}">
                <a16:creationId xmlns:a16="http://schemas.microsoft.com/office/drawing/2014/main" id="{400F1B2E-FFF2-F704-9045-53C3BD82439A}"/>
              </a:ext>
            </a:extLst>
          </p:cNvPr>
          <p:cNvSpPr>
            <a:spLocks noGrp="1"/>
          </p:cNvSpPr>
          <p:nvPr>
            <p:ph type="title"/>
          </p:nvPr>
        </p:nvSpPr>
        <p:spPr>
          <a:xfrm>
            <a:off x="3883141" y="50623"/>
            <a:ext cx="7339642" cy="850478"/>
          </a:xfrm>
          <a:prstGeom prst="rect">
            <a:avLst/>
          </a:prstGeom>
        </p:spPr>
        <p:txBody>
          <a:bodyPr vert="horz" lIns="91440" tIns="45720" rIns="91440" bIns="45720" rtlCol="0" anchor="ctr">
            <a:normAutofit/>
          </a:bodyPr>
          <a:lstStyle/>
          <a:p>
            <a:r>
              <a:rPr lang="en-US"/>
              <a:t>Click to edit Master title style</a:t>
            </a:r>
            <a:endParaRPr lang="en-ID"/>
          </a:p>
        </p:txBody>
      </p:sp>
      <p:cxnSp>
        <p:nvCxnSpPr>
          <p:cNvPr id="15" name="Straight Connector 14">
            <a:extLst>
              <a:ext uri="{FF2B5EF4-FFF2-40B4-BE49-F238E27FC236}">
                <a16:creationId xmlns:a16="http://schemas.microsoft.com/office/drawing/2014/main" id="{2A7385F0-46B1-6AD7-025D-17A2E63B1A53}"/>
              </a:ext>
            </a:extLst>
          </p:cNvPr>
          <p:cNvCxnSpPr>
            <a:cxnSpLocks/>
          </p:cNvCxnSpPr>
          <p:nvPr userDrawn="1"/>
        </p:nvCxnSpPr>
        <p:spPr>
          <a:xfrm>
            <a:off x="-10628" y="885184"/>
            <a:ext cx="12281068" cy="0"/>
          </a:xfrm>
          <a:prstGeom prst="line">
            <a:avLst/>
          </a:prstGeom>
          <a:ln w="92075" cmpd="sng">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0" name="Picture 19" descr="A black background with white text&#10;&#10;Description automatically generated">
            <a:extLst>
              <a:ext uri="{FF2B5EF4-FFF2-40B4-BE49-F238E27FC236}">
                <a16:creationId xmlns:a16="http://schemas.microsoft.com/office/drawing/2014/main" id="{D2A9305F-8AE1-B472-EE96-8300F2779E1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2891" t="35609" r="13040" b="44641"/>
          <a:stretch/>
        </p:blipFill>
        <p:spPr>
          <a:xfrm>
            <a:off x="82658" y="91231"/>
            <a:ext cx="2496519" cy="665662"/>
          </a:xfrm>
          <a:prstGeom prst="rect">
            <a:avLst/>
          </a:prstGeom>
        </p:spPr>
      </p:pic>
      <p:sp>
        <p:nvSpPr>
          <p:cNvPr id="16" name="Oval 15">
            <a:extLst>
              <a:ext uri="{FF2B5EF4-FFF2-40B4-BE49-F238E27FC236}">
                <a16:creationId xmlns:a16="http://schemas.microsoft.com/office/drawing/2014/main" id="{B2F8F7D4-ED95-9244-80E6-7D598A0EFDF5}"/>
              </a:ext>
            </a:extLst>
          </p:cNvPr>
          <p:cNvSpPr/>
          <p:nvPr userDrawn="1"/>
        </p:nvSpPr>
        <p:spPr>
          <a:xfrm>
            <a:off x="-123158" y="796090"/>
            <a:ext cx="175070" cy="175070"/>
          </a:xfrm>
          <a:prstGeom prst="ellipse">
            <a:avLst/>
          </a:prstGeom>
          <a:gradFill flip="none" rotWithShape="1">
            <a:gsLst>
              <a:gs pos="0">
                <a:schemeClr val="bg1"/>
              </a:gs>
              <a:gs pos="100000">
                <a:schemeClr val="accent2"/>
              </a:gs>
            </a:gsLst>
            <a:path path="circle">
              <a:fillToRect l="50000" t="50000" r="50000" b="50000"/>
            </a:path>
            <a:tileRect/>
          </a:gradFill>
          <a:ln>
            <a:noFill/>
          </a:ln>
          <a:effectLst>
            <a:glow rad="139700">
              <a:schemeClr val="accent2">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8" name="Picture 17" descr="A logo with blue and red letters&#10;&#10;AI-generated content may be incorrect.">
            <a:extLst>
              <a:ext uri="{FF2B5EF4-FFF2-40B4-BE49-F238E27FC236}">
                <a16:creationId xmlns:a16="http://schemas.microsoft.com/office/drawing/2014/main" id="{CFE0BF5D-7125-FF99-BECF-C8EC5C30CED5}"/>
              </a:ext>
            </a:extLst>
          </p:cNvPr>
          <p:cNvPicPr>
            <a:picLocks noChangeAspect="1"/>
          </p:cNvPicPr>
          <p:nvPr userDrawn="1"/>
        </p:nvPicPr>
        <p:blipFill>
          <a:blip r:embed="rId7">
            <a:extLst>
              <a:ext uri="{28A0092B-C50C-407E-A947-70E740481C1C}">
                <a14:useLocalDpi xmlns:a14="http://schemas.microsoft.com/office/drawing/2010/main" val="0"/>
              </a:ext>
            </a:extLst>
          </a:blip>
          <a:srcRect l="5364" t="9628" r="6658" b="21913"/>
          <a:stretch/>
        </p:blipFill>
        <p:spPr>
          <a:xfrm>
            <a:off x="9595141" y="6289994"/>
            <a:ext cx="528623" cy="549493"/>
          </a:xfrm>
          <a:prstGeom prst="rect">
            <a:avLst/>
          </a:prstGeom>
        </p:spPr>
      </p:pic>
      <p:pic>
        <p:nvPicPr>
          <p:cNvPr id="21" name="Picture 20" descr="A logo with a black background&#10;&#10;AI-generated content may be incorrect.">
            <a:extLst>
              <a:ext uri="{FF2B5EF4-FFF2-40B4-BE49-F238E27FC236}">
                <a16:creationId xmlns:a16="http://schemas.microsoft.com/office/drawing/2014/main" id="{E6997B4E-D6B2-F4A7-CF8A-CE4A79B6821A}"/>
              </a:ext>
            </a:extLst>
          </p:cNvPr>
          <p:cNvPicPr>
            <a:picLocks noChangeAspect="1"/>
          </p:cNvPicPr>
          <p:nvPr userDrawn="1"/>
        </p:nvPicPr>
        <p:blipFill>
          <a:blip r:embed="rId8">
            <a:extLst>
              <a:ext uri="{28A0092B-C50C-407E-A947-70E740481C1C}">
                <a14:useLocalDpi xmlns:a14="http://schemas.microsoft.com/office/drawing/2010/main" val="0"/>
              </a:ext>
            </a:extLst>
          </a:blip>
          <a:srcRect l="9568" t="14372" r="12481" b="24334"/>
          <a:stretch/>
        </p:blipFill>
        <p:spPr>
          <a:xfrm>
            <a:off x="10125809" y="6289994"/>
            <a:ext cx="523136" cy="549493"/>
          </a:xfrm>
          <a:prstGeom prst="rect">
            <a:avLst/>
          </a:prstGeom>
        </p:spPr>
      </p:pic>
      <p:pic>
        <p:nvPicPr>
          <p:cNvPr id="25" name="Picture 24" descr="A logo with blue and orange letters&#10;&#10;AI-generated content may be incorrect.">
            <a:extLst>
              <a:ext uri="{FF2B5EF4-FFF2-40B4-BE49-F238E27FC236}">
                <a16:creationId xmlns:a16="http://schemas.microsoft.com/office/drawing/2014/main" id="{ECEA8B25-C962-9700-5FB7-0D586AC84473}"/>
              </a:ext>
            </a:extLst>
          </p:cNvPr>
          <p:cNvPicPr>
            <a:picLocks noChangeAspect="1"/>
          </p:cNvPicPr>
          <p:nvPr userDrawn="1"/>
        </p:nvPicPr>
        <p:blipFill>
          <a:blip r:embed="rId9">
            <a:extLst>
              <a:ext uri="{28A0092B-C50C-407E-A947-70E740481C1C}">
                <a14:useLocalDpi xmlns:a14="http://schemas.microsoft.com/office/drawing/2010/main" val="0"/>
              </a:ext>
            </a:extLst>
          </a:blip>
          <a:srcRect l="9246" t="7892" r="10539" b="17070"/>
          <a:stretch/>
        </p:blipFill>
        <p:spPr>
          <a:xfrm>
            <a:off x="9165421" y="6320620"/>
            <a:ext cx="395815" cy="494619"/>
          </a:xfrm>
          <a:prstGeom prst="rect">
            <a:avLst/>
          </a:prstGeom>
        </p:spPr>
      </p:pic>
      <p:pic>
        <p:nvPicPr>
          <p:cNvPr id="28" name="Picture 27" descr="A red circle with a letter in it&#10;&#10;AI-generated content may be incorrect.">
            <a:extLst>
              <a:ext uri="{FF2B5EF4-FFF2-40B4-BE49-F238E27FC236}">
                <a16:creationId xmlns:a16="http://schemas.microsoft.com/office/drawing/2014/main" id="{A7319A3C-0CFB-40C1-544E-F9A601F69D83}"/>
              </a:ext>
            </a:extLst>
          </p:cNvPr>
          <p:cNvPicPr>
            <a:picLocks noChangeAspect="1"/>
          </p:cNvPicPr>
          <p:nvPr userDrawn="1"/>
        </p:nvPicPr>
        <p:blipFill>
          <a:blip r:embed="rId10">
            <a:extLst>
              <a:ext uri="{28A0092B-C50C-407E-A947-70E740481C1C}">
                <a14:useLocalDpi xmlns:a14="http://schemas.microsoft.com/office/drawing/2010/main" val="0"/>
              </a:ext>
            </a:extLst>
          </a:blip>
          <a:srcRect l="33534" t="32524" r="33204" b="36290"/>
          <a:stretch/>
        </p:blipFill>
        <p:spPr>
          <a:xfrm>
            <a:off x="11306304" y="6300702"/>
            <a:ext cx="430817" cy="539589"/>
          </a:xfrm>
          <a:prstGeom prst="rect">
            <a:avLst/>
          </a:prstGeom>
        </p:spPr>
      </p:pic>
      <p:pic>
        <p:nvPicPr>
          <p:cNvPr id="30" name="Picture 29" descr="A green circle with letters in it&#10;&#10;AI-generated content may be incorrect.">
            <a:extLst>
              <a:ext uri="{FF2B5EF4-FFF2-40B4-BE49-F238E27FC236}">
                <a16:creationId xmlns:a16="http://schemas.microsoft.com/office/drawing/2014/main" id="{31774E7E-67E8-B3B7-ED24-F28BDD463034}"/>
              </a:ext>
            </a:extLst>
          </p:cNvPr>
          <p:cNvPicPr>
            <a:picLocks noChangeAspect="1"/>
          </p:cNvPicPr>
          <p:nvPr userDrawn="1"/>
        </p:nvPicPr>
        <p:blipFill>
          <a:blip r:embed="rId11">
            <a:extLst>
              <a:ext uri="{28A0092B-C50C-407E-A947-70E740481C1C}">
                <a14:useLocalDpi xmlns:a14="http://schemas.microsoft.com/office/drawing/2010/main" val="0"/>
              </a:ext>
            </a:extLst>
          </a:blip>
          <a:srcRect l="33368" t="33760" r="32216" b="35054"/>
          <a:stretch/>
        </p:blipFill>
        <p:spPr>
          <a:xfrm>
            <a:off x="10716755" y="6315046"/>
            <a:ext cx="453929" cy="549493"/>
          </a:xfrm>
          <a:prstGeom prst="rect">
            <a:avLst/>
          </a:prstGeom>
        </p:spPr>
      </p:pic>
      <p:pic>
        <p:nvPicPr>
          <p:cNvPr id="32" name="Picture 31" descr="A logo with blue and red letters&#10;&#10;AI-generated content may be incorrect.">
            <a:extLst>
              <a:ext uri="{FF2B5EF4-FFF2-40B4-BE49-F238E27FC236}">
                <a16:creationId xmlns:a16="http://schemas.microsoft.com/office/drawing/2014/main" id="{5E58D426-1273-E863-EBCF-2B9E9CC4422C}"/>
              </a:ext>
            </a:extLst>
          </p:cNvPr>
          <p:cNvPicPr>
            <a:picLocks noChangeAspect="1"/>
          </p:cNvPicPr>
          <p:nvPr userDrawn="1"/>
        </p:nvPicPr>
        <p:blipFill>
          <a:blip r:embed="rId12">
            <a:extLst>
              <a:ext uri="{28A0092B-C50C-407E-A947-70E740481C1C}">
                <a14:useLocalDpi xmlns:a14="http://schemas.microsoft.com/office/drawing/2010/main" val="0"/>
              </a:ext>
            </a:extLst>
          </a:blip>
          <a:srcRect l="9986" t="7892" r="13939" b="20385"/>
          <a:stretch/>
        </p:blipFill>
        <p:spPr>
          <a:xfrm>
            <a:off x="8690904" y="6320620"/>
            <a:ext cx="383705" cy="483246"/>
          </a:xfrm>
          <a:prstGeom prst="rect">
            <a:avLst/>
          </a:prstGeom>
        </p:spPr>
      </p:pic>
    </p:spTree>
    <p:extLst>
      <p:ext uri="{BB962C8B-B14F-4D97-AF65-F5344CB8AC3E}">
        <p14:creationId xmlns:p14="http://schemas.microsoft.com/office/powerpoint/2010/main" val="215373998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63" presetClass="path" presetSubtype="0" accel="50000" decel="50000" fill="hold" grpId="0" nodeType="withEffect">
                                  <p:stCondLst>
                                    <p:cond delay="0"/>
                                  </p:stCondLst>
                                  <p:childTnLst>
                                    <p:animMotion origin="layout" path="M 4.58333E-6 -3.7037E-6 L 1.00872 0.00811 " pathEditMode="relative" rAng="0" ptsTypes="AA">
                                      <p:cBhvr>
                                        <p:cTn id="9" dur="2000" fill="hold"/>
                                        <p:tgtEl>
                                          <p:spTgt spid="16"/>
                                        </p:tgtEl>
                                        <p:attrNameLst>
                                          <p:attrName>ppt_x</p:attrName>
                                          <p:attrName>ppt_y</p:attrName>
                                        </p:attrNameLst>
                                      </p:cBhvr>
                                      <p:rCtr x="50430" y="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DC9D6D-021D-1116-FCAB-73C9BEAEAF2B}"/>
              </a:ext>
            </a:extLst>
          </p:cNvPr>
          <p:cNvSpPr/>
          <p:nvPr userDrawn="1"/>
        </p:nvSpPr>
        <p:spPr>
          <a:xfrm>
            <a:off x="-12960" y="4013"/>
            <a:ext cx="12204960" cy="905324"/>
          </a:xfrm>
          <a:prstGeom prst="rect">
            <a:avLst/>
          </a:prstGeom>
          <a:gradFill flip="none" rotWithShape="1">
            <a:gsLst>
              <a:gs pos="14000">
                <a:srgbClr val="98FB98"/>
              </a:gs>
              <a:gs pos="100000">
                <a:schemeClr val="accent1">
                  <a:lumMod val="45000"/>
                  <a:lumOff val="55000"/>
                </a:schemeClr>
              </a:gs>
              <a:gs pos="94000">
                <a:srgbClr val="98FB98"/>
              </a:gs>
              <a:gs pos="5000">
                <a:schemeClr val="accent1">
                  <a:lumMod val="30000"/>
                  <a:lumOff val="7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A2AA1DD-680A-2E17-5103-9F7B0321E842}"/>
              </a:ext>
            </a:extLst>
          </p:cNvPr>
          <p:cNvSpPr/>
          <p:nvPr userDrawn="1"/>
        </p:nvSpPr>
        <p:spPr>
          <a:xfrm>
            <a:off x="-12958" y="0"/>
            <a:ext cx="646821" cy="6858000"/>
          </a:xfrm>
          <a:prstGeom prst="rect">
            <a:avLst/>
          </a:prstGeom>
          <a:gradFill flip="none" rotWithShape="1">
            <a:gsLst>
              <a:gs pos="0">
                <a:srgbClr val="98FB98"/>
              </a:gs>
              <a:gs pos="100000">
                <a:schemeClr val="accent1">
                  <a:lumMod val="45000"/>
                  <a:lumOff val="55000"/>
                </a:schemeClr>
              </a:gs>
              <a:gs pos="86000">
                <a:srgbClr val="98FB98"/>
              </a:gs>
              <a:gs pos="100000">
                <a:schemeClr val="accent1">
                  <a:lumMod val="30000"/>
                  <a:lumOff val="7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E164049-570C-B582-30C7-3CF0173117B3}"/>
              </a:ext>
            </a:extLst>
          </p:cNvPr>
          <p:cNvGrpSpPr/>
          <p:nvPr userDrawn="1"/>
        </p:nvGrpSpPr>
        <p:grpSpPr>
          <a:xfrm>
            <a:off x="23354" y="1931692"/>
            <a:ext cx="574195" cy="4269219"/>
            <a:chOff x="13799" y="1826480"/>
            <a:chExt cx="574195" cy="4269219"/>
          </a:xfrm>
        </p:grpSpPr>
        <p:pic>
          <p:nvPicPr>
            <p:cNvPr id="11" name="Picture 10" descr="A logo with blue and red letters&#10;&#10;AI-generated content may be incorrect.">
              <a:extLst>
                <a:ext uri="{FF2B5EF4-FFF2-40B4-BE49-F238E27FC236}">
                  <a16:creationId xmlns:a16="http://schemas.microsoft.com/office/drawing/2014/main" id="{ADE03A2C-D824-6857-F8BF-83AC899FFF65}"/>
                </a:ext>
              </a:extLst>
            </p:cNvPr>
            <p:cNvPicPr>
              <a:picLocks noChangeAspect="1"/>
            </p:cNvPicPr>
            <p:nvPr userDrawn="1"/>
          </p:nvPicPr>
          <p:blipFill>
            <a:blip r:embed="rId3">
              <a:extLst>
                <a:ext uri="{28A0092B-C50C-407E-A947-70E740481C1C}">
                  <a14:useLocalDpi xmlns:a14="http://schemas.microsoft.com/office/drawing/2010/main" val="0"/>
                </a:ext>
              </a:extLst>
            </a:blip>
            <a:srcRect l="5364" t="9628" r="6658" b="21913"/>
            <a:stretch/>
          </p:blipFill>
          <p:spPr>
            <a:xfrm>
              <a:off x="13799" y="2536765"/>
              <a:ext cx="528623" cy="549493"/>
            </a:xfrm>
            <a:prstGeom prst="rect">
              <a:avLst/>
            </a:prstGeom>
          </p:spPr>
        </p:pic>
        <p:pic>
          <p:nvPicPr>
            <p:cNvPr id="12" name="Picture 11" descr="A logo with a black background&#10;&#10;AI-generated content may be incorrect.">
              <a:extLst>
                <a:ext uri="{FF2B5EF4-FFF2-40B4-BE49-F238E27FC236}">
                  <a16:creationId xmlns:a16="http://schemas.microsoft.com/office/drawing/2014/main" id="{AC0AAAA5-C75F-03A0-DD6C-A4EB196FE9ED}"/>
                </a:ext>
              </a:extLst>
            </p:cNvPr>
            <p:cNvPicPr>
              <a:picLocks noChangeAspect="1"/>
            </p:cNvPicPr>
            <p:nvPr userDrawn="1"/>
          </p:nvPicPr>
          <p:blipFill>
            <a:blip r:embed="rId4">
              <a:extLst>
                <a:ext uri="{28A0092B-C50C-407E-A947-70E740481C1C}">
                  <a14:useLocalDpi xmlns:a14="http://schemas.microsoft.com/office/drawing/2010/main" val="0"/>
                </a:ext>
              </a:extLst>
            </a:blip>
            <a:srcRect l="9568" t="14372" r="12481" b="24334"/>
            <a:stretch/>
          </p:blipFill>
          <p:spPr>
            <a:xfrm>
              <a:off x="17846" y="3236746"/>
              <a:ext cx="523136" cy="549493"/>
            </a:xfrm>
            <a:prstGeom prst="rect">
              <a:avLst/>
            </a:prstGeom>
          </p:spPr>
        </p:pic>
        <p:pic>
          <p:nvPicPr>
            <p:cNvPr id="13" name="Picture 12" descr="A logo with blue and orange letters&#10;&#10;AI-generated content may be incorrect.">
              <a:extLst>
                <a:ext uri="{FF2B5EF4-FFF2-40B4-BE49-F238E27FC236}">
                  <a16:creationId xmlns:a16="http://schemas.microsoft.com/office/drawing/2014/main" id="{F8D35530-53D6-7109-70BD-8889F803929E}"/>
                </a:ext>
              </a:extLst>
            </p:cNvPr>
            <p:cNvPicPr>
              <a:picLocks noChangeAspect="1"/>
            </p:cNvPicPr>
            <p:nvPr userDrawn="1"/>
          </p:nvPicPr>
          <p:blipFill>
            <a:blip r:embed="rId5">
              <a:extLst>
                <a:ext uri="{28A0092B-C50C-407E-A947-70E740481C1C}">
                  <a14:useLocalDpi xmlns:a14="http://schemas.microsoft.com/office/drawing/2010/main" val="0"/>
                </a:ext>
              </a:extLst>
            </a:blip>
            <a:srcRect l="9246" t="7892" r="10539" b="17070"/>
            <a:stretch/>
          </p:blipFill>
          <p:spPr>
            <a:xfrm>
              <a:off x="39764" y="3949206"/>
              <a:ext cx="518930" cy="648467"/>
            </a:xfrm>
            <a:prstGeom prst="rect">
              <a:avLst/>
            </a:prstGeom>
          </p:spPr>
        </p:pic>
        <p:pic>
          <p:nvPicPr>
            <p:cNvPr id="14" name="Picture 13" descr="A red circle with a letter in it&#10;&#10;AI-generated content may be incorrect.">
              <a:extLst>
                <a:ext uri="{FF2B5EF4-FFF2-40B4-BE49-F238E27FC236}">
                  <a16:creationId xmlns:a16="http://schemas.microsoft.com/office/drawing/2014/main" id="{0A42FDBF-3B46-95F4-3D93-CFA071C57AEA}"/>
                </a:ext>
              </a:extLst>
            </p:cNvPr>
            <p:cNvPicPr>
              <a:picLocks noChangeAspect="1"/>
            </p:cNvPicPr>
            <p:nvPr userDrawn="1"/>
          </p:nvPicPr>
          <p:blipFill>
            <a:blip r:embed="rId6">
              <a:extLst>
                <a:ext uri="{28A0092B-C50C-407E-A947-70E740481C1C}">
                  <a14:useLocalDpi xmlns:a14="http://schemas.microsoft.com/office/drawing/2010/main" val="0"/>
                </a:ext>
              </a:extLst>
            </a:blip>
            <a:srcRect l="33534" t="32524" r="33204" b="36290"/>
            <a:stretch/>
          </p:blipFill>
          <p:spPr>
            <a:xfrm>
              <a:off x="39764" y="5409053"/>
              <a:ext cx="548230" cy="686646"/>
            </a:xfrm>
            <a:prstGeom prst="rect">
              <a:avLst/>
            </a:prstGeom>
          </p:spPr>
        </p:pic>
        <p:pic>
          <p:nvPicPr>
            <p:cNvPr id="17" name="Picture 16" descr="A green circle with letters in it&#10;&#10;AI-generated content may be incorrect.">
              <a:extLst>
                <a:ext uri="{FF2B5EF4-FFF2-40B4-BE49-F238E27FC236}">
                  <a16:creationId xmlns:a16="http://schemas.microsoft.com/office/drawing/2014/main" id="{8EDA5399-2D57-F1F7-1BAB-8D621FAC2157}"/>
                </a:ext>
              </a:extLst>
            </p:cNvPr>
            <p:cNvPicPr>
              <a:picLocks noChangeAspect="1"/>
            </p:cNvPicPr>
            <p:nvPr userDrawn="1"/>
          </p:nvPicPr>
          <p:blipFill>
            <a:blip r:embed="rId7">
              <a:extLst>
                <a:ext uri="{28A0092B-C50C-407E-A947-70E740481C1C}">
                  <a14:useLocalDpi xmlns:a14="http://schemas.microsoft.com/office/drawing/2010/main" val="0"/>
                </a:ext>
              </a:extLst>
            </a:blip>
            <a:srcRect l="33368" t="33760" r="32216" b="35054"/>
            <a:stretch/>
          </p:blipFill>
          <p:spPr>
            <a:xfrm>
              <a:off x="32909" y="4709072"/>
              <a:ext cx="555085" cy="671945"/>
            </a:xfrm>
            <a:prstGeom prst="rect">
              <a:avLst/>
            </a:prstGeom>
          </p:spPr>
        </p:pic>
        <p:pic>
          <p:nvPicPr>
            <p:cNvPr id="18" name="Picture 17" descr="A logo with blue and red letters&#10;&#10;AI-generated content may be incorrect.">
              <a:extLst>
                <a:ext uri="{FF2B5EF4-FFF2-40B4-BE49-F238E27FC236}">
                  <a16:creationId xmlns:a16="http://schemas.microsoft.com/office/drawing/2014/main" id="{C70EBA66-6723-0415-1446-74DFA9A50B97}"/>
                </a:ext>
              </a:extLst>
            </p:cNvPr>
            <p:cNvPicPr>
              <a:picLocks noChangeAspect="1"/>
            </p:cNvPicPr>
            <p:nvPr userDrawn="1"/>
          </p:nvPicPr>
          <p:blipFill>
            <a:blip r:embed="rId8">
              <a:extLst>
                <a:ext uri="{28A0092B-C50C-407E-A947-70E740481C1C}">
                  <a14:useLocalDpi xmlns:a14="http://schemas.microsoft.com/office/drawing/2010/main" val="0"/>
                </a:ext>
              </a:extLst>
            </a:blip>
            <a:srcRect l="9986" t="7892" r="13939" b="20385"/>
            <a:stretch/>
          </p:blipFill>
          <p:spPr>
            <a:xfrm>
              <a:off x="44500" y="1826480"/>
              <a:ext cx="488044" cy="614653"/>
            </a:xfrm>
            <a:prstGeom prst="rect">
              <a:avLst/>
            </a:prstGeom>
          </p:spPr>
        </p:pic>
      </p:grpSp>
      <p:sp>
        <p:nvSpPr>
          <p:cNvPr id="2" name="Title Placeholder 1">
            <a:extLst>
              <a:ext uri="{FF2B5EF4-FFF2-40B4-BE49-F238E27FC236}">
                <a16:creationId xmlns:a16="http://schemas.microsoft.com/office/drawing/2014/main" id="{400F1B2E-FFF2-F704-9045-53C3BD82439A}"/>
              </a:ext>
            </a:extLst>
          </p:cNvPr>
          <p:cNvSpPr>
            <a:spLocks noGrp="1"/>
          </p:cNvSpPr>
          <p:nvPr userDrawn="1">
            <p:ph type="title"/>
          </p:nvPr>
        </p:nvSpPr>
        <p:spPr>
          <a:xfrm>
            <a:off x="2784939" y="309552"/>
            <a:ext cx="8517086" cy="416274"/>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26" name="Rectangle 25">
            <a:extLst>
              <a:ext uri="{FF2B5EF4-FFF2-40B4-BE49-F238E27FC236}">
                <a16:creationId xmlns:a16="http://schemas.microsoft.com/office/drawing/2014/main" id="{5FC59398-B292-0AA7-FA7C-FE36871D14E3}"/>
              </a:ext>
            </a:extLst>
          </p:cNvPr>
          <p:cNvSpPr/>
          <p:nvPr userDrawn="1"/>
        </p:nvSpPr>
        <p:spPr>
          <a:xfrm>
            <a:off x="-12958" y="4014"/>
            <a:ext cx="1665025" cy="86623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black background with white text&#10;&#10;Description automatically generated">
            <a:extLst>
              <a:ext uri="{FF2B5EF4-FFF2-40B4-BE49-F238E27FC236}">
                <a16:creationId xmlns:a16="http://schemas.microsoft.com/office/drawing/2014/main" id="{D2A9305F-8AE1-B472-EE96-8300F2779E11}"/>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12891" t="35609" r="13040" b="44641"/>
          <a:stretch/>
        </p:blipFill>
        <p:spPr>
          <a:xfrm>
            <a:off x="49319" y="247220"/>
            <a:ext cx="1571090" cy="418909"/>
          </a:xfrm>
          <a:prstGeom prst="rect">
            <a:avLst/>
          </a:prstGeom>
        </p:spPr>
      </p:pic>
      <p:pic>
        <p:nvPicPr>
          <p:cNvPr id="6" name="Picture 5" descr="A logo with a black background&#10;&#10;AI-generated content may be incorrect.">
            <a:extLst>
              <a:ext uri="{FF2B5EF4-FFF2-40B4-BE49-F238E27FC236}">
                <a16:creationId xmlns:a16="http://schemas.microsoft.com/office/drawing/2014/main" id="{D1C3E92E-3F70-580E-EE39-E14D9CDF72A3}"/>
              </a:ext>
            </a:extLst>
          </p:cNvPr>
          <p:cNvPicPr>
            <a:picLocks noChangeAspect="1"/>
          </p:cNvPicPr>
          <p:nvPr userDrawn="1"/>
        </p:nvPicPr>
        <p:blipFill>
          <a:blip r:embed="rId10">
            <a:extLst>
              <a:ext uri="{28A0092B-C50C-407E-A947-70E740481C1C}">
                <a14:useLocalDpi xmlns:a14="http://schemas.microsoft.com/office/drawing/2010/main" val="0"/>
              </a:ext>
            </a:extLst>
          </a:blip>
          <a:srcRect l="9245" t="12502" r="6982" b="19249"/>
          <a:stretch/>
        </p:blipFill>
        <p:spPr>
          <a:xfrm>
            <a:off x="26159" y="1020736"/>
            <a:ext cx="587694" cy="639581"/>
          </a:xfrm>
          <a:prstGeom prst="rect">
            <a:avLst/>
          </a:prstGeom>
        </p:spPr>
      </p:pic>
    </p:spTree>
    <p:extLst>
      <p:ext uri="{BB962C8B-B14F-4D97-AF65-F5344CB8AC3E}">
        <p14:creationId xmlns:p14="http://schemas.microsoft.com/office/powerpoint/2010/main" val="1722305016"/>
      </p:ext>
    </p:extLst>
  </p:cSld>
  <p:clrMap bg1="lt1" tx1="dk1" bg2="lt2" tx2="dk2" accent1="accent1" accent2="accent2" accent3="accent3" accent4="accent4" accent5="accent5" accent6="accent6" hlink="hlink" folHlink="folHlink"/>
  <p:sldLayoutIdLst>
    <p:sldLayoutId id="2147483695"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93761F1-EA73-AC5A-8257-3EB726638926}"/>
              </a:ext>
            </a:extLst>
          </p:cNvPr>
          <p:cNvGrpSpPr/>
          <p:nvPr userDrawn="1"/>
        </p:nvGrpSpPr>
        <p:grpSpPr>
          <a:xfrm>
            <a:off x="-12958" y="0"/>
            <a:ext cx="646821" cy="6858000"/>
            <a:chOff x="-12958" y="0"/>
            <a:chExt cx="646821" cy="6858000"/>
          </a:xfrm>
        </p:grpSpPr>
        <p:sp>
          <p:nvSpPr>
            <p:cNvPr id="5" name="Rectangle 4">
              <a:extLst>
                <a:ext uri="{FF2B5EF4-FFF2-40B4-BE49-F238E27FC236}">
                  <a16:creationId xmlns:a16="http://schemas.microsoft.com/office/drawing/2014/main" id="{2ADEC8AA-0657-780C-378A-DCC45BB7068C}"/>
                </a:ext>
              </a:extLst>
            </p:cNvPr>
            <p:cNvSpPr/>
            <p:nvPr userDrawn="1"/>
          </p:nvSpPr>
          <p:spPr>
            <a:xfrm>
              <a:off x="-12958" y="0"/>
              <a:ext cx="646821" cy="6858000"/>
            </a:xfrm>
            <a:prstGeom prst="rect">
              <a:avLst/>
            </a:prstGeom>
            <a:gradFill flip="none" rotWithShape="1">
              <a:gsLst>
                <a:gs pos="0">
                  <a:srgbClr val="98FB98"/>
                </a:gs>
                <a:gs pos="100000">
                  <a:schemeClr val="accent1">
                    <a:lumMod val="45000"/>
                    <a:lumOff val="55000"/>
                  </a:schemeClr>
                </a:gs>
                <a:gs pos="86000">
                  <a:srgbClr val="98FB98"/>
                </a:gs>
                <a:gs pos="100000">
                  <a:schemeClr val="accent1">
                    <a:lumMod val="30000"/>
                    <a:lumOff val="7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logo with a black background&#10;&#10;AI-generated content may be incorrect.">
              <a:extLst>
                <a:ext uri="{FF2B5EF4-FFF2-40B4-BE49-F238E27FC236}">
                  <a16:creationId xmlns:a16="http://schemas.microsoft.com/office/drawing/2014/main" id="{0161AAE2-6111-279F-3165-3ED8BDDBAD72}"/>
                </a:ext>
              </a:extLst>
            </p:cNvPr>
            <p:cNvPicPr>
              <a:picLocks noChangeAspect="1"/>
            </p:cNvPicPr>
            <p:nvPr userDrawn="1"/>
          </p:nvPicPr>
          <p:blipFill>
            <a:blip r:embed="rId3">
              <a:extLst>
                <a:ext uri="{28A0092B-C50C-407E-A947-70E740481C1C}">
                  <a14:useLocalDpi xmlns:a14="http://schemas.microsoft.com/office/drawing/2010/main" val="0"/>
                </a:ext>
              </a:extLst>
            </a:blip>
            <a:srcRect l="9245" t="12502" r="6982" b="19249"/>
            <a:stretch/>
          </p:blipFill>
          <p:spPr>
            <a:xfrm>
              <a:off x="21957" y="964840"/>
              <a:ext cx="587694" cy="639581"/>
            </a:xfrm>
            <a:prstGeom prst="rect">
              <a:avLst/>
            </a:prstGeom>
          </p:spPr>
        </p:pic>
        <p:grpSp>
          <p:nvGrpSpPr>
            <p:cNvPr id="11" name="Group 10">
              <a:extLst>
                <a:ext uri="{FF2B5EF4-FFF2-40B4-BE49-F238E27FC236}">
                  <a16:creationId xmlns:a16="http://schemas.microsoft.com/office/drawing/2014/main" id="{6DC2D437-C045-5478-70E0-7BB0511F0D42}"/>
                </a:ext>
              </a:extLst>
            </p:cNvPr>
            <p:cNvGrpSpPr/>
            <p:nvPr userDrawn="1"/>
          </p:nvGrpSpPr>
          <p:grpSpPr>
            <a:xfrm>
              <a:off x="23354" y="1679444"/>
              <a:ext cx="574195" cy="4269219"/>
              <a:chOff x="13799" y="1826480"/>
              <a:chExt cx="574195" cy="4269219"/>
            </a:xfrm>
          </p:grpSpPr>
          <p:pic>
            <p:nvPicPr>
              <p:cNvPr id="18" name="Picture 17" descr="A logo with blue and red letters&#10;&#10;AI-generated content may be incorrect.">
                <a:extLst>
                  <a:ext uri="{FF2B5EF4-FFF2-40B4-BE49-F238E27FC236}">
                    <a16:creationId xmlns:a16="http://schemas.microsoft.com/office/drawing/2014/main" id="{CF4F5861-F260-545F-0F8F-7CA745B4F3AF}"/>
                  </a:ext>
                </a:extLst>
              </p:cNvPr>
              <p:cNvPicPr>
                <a:picLocks noChangeAspect="1"/>
              </p:cNvPicPr>
              <p:nvPr userDrawn="1"/>
            </p:nvPicPr>
            <p:blipFill>
              <a:blip r:embed="rId4">
                <a:extLst>
                  <a:ext uri="{28A0092B-C50C-407E-A947-70E740481C1C}">
                    <a14:useLocalDpi xmlns:a14="http://schemas.microsoft.com/office/drawing/2010/main" val="0"/>
                  </a:ext>
                </a:extLst>
              </a:blip>
              <a:srcRect l="5364" t="9628" r="6658" b="21913"/>
              <a:stretch/>
            </p:blipFill>
            <p:spPr>
              <a:xfrm>
                <a:off x="13799" y="2536765"/>
                <a:ext cx="528623" cy="549493"/>
              </a:xfrm>
              <a:prstGeom prst="rect">
                <a:avLst/>
              </a:prstGeom>
            </p:spPr>
          </p:pic>
          <p:pic>
            <p:nvPicPr>
              <p:cNvPr id="19" name="Picture 18" descr="A logo with a black background&#10;&#10;AI-generated content may be incorrect.">
                <a:extLst>
                  <a:ext uri="{FF2B5EF4-FFF2-40B4-BE49-F238E27FC236}">
                    <a16:creationId xmlns:a16="http://schemas.microsoft.com/office/drawing/2014/main" id="{E421AFC7-3355-34FA-BAF9-9D5AE580ACFA}"/>
                  </a:ext>
                </a:extLst>
              </p:cNvPr>
              <p:cNvPicPr>
                <a:picLocks noChangeAspect="1"/>
              </p:cNvPicPr>
              <p:nvPr userDrawn="1"/>
            </p:nvPicPr>
            <p:blipFill>
              <a:blip r:embed="rId5">
                <a:extLst>
                  <a:ext uri="{28A0092B-C50C-407E-A947-70E740481C1C}">
                    <a14:useLocalDpi xmlns:a14="http://schemas.microsoft.com/office/drawing/2010/main" val="0"/>
                  </a:ext>
                </a:extLst>
              </a:blip>
              <a:srcRect l="9568" t="14372" r="12481" b="24334"/>
              <a:stretch/>
            </p:blipFill>
            <p:spPr>
              <a:xfrm>
                <a:off x="17846" y="3236746"/>
                <a:ext cx="523136" cy="549493"/>
              </a:xfrm>
              <a:prstGeom prst="rect">
                <a:avLst/>
              </a:prstGeom>
            </p:spPr>
          </p:pic>
          <p:pic>
            <p:nvPicPr>
              <p:cNvPr id="21" name="Picture 20" descr="A logo with blue and orange letters&#10;&#10;AI-generated content may be incorrect.">
                <a:extLst>
                  <a:ext uri="{FF2B5EF4-FFF2-40B4-BE49-F238E27FC236}">
                    <a16:creationId xmlns:a16="http://schemas.microsoft.com/office/drawing/2014/main" id="{4AEBC6A2-FDAC-F485-0F14-F5F1B2067795}"/>
                  </a:ext>
                </a:extLst>
              </p:cNvPr>
              <p:cNvPicPr>
                <a:picLocks noChangeAspect="1"/>
              </p:cNvPicPr>
              <p:nvPr userDrawn="1"/>
            </p:nvPicPr>
            <p:blipFill>
              <a:blip r:embed="rId6">
                <a:extLst>
                  <a:ext uri="{28A0092B-C50C-407E-A947-70E740481C1C}">
                    <a14:useLocalDpi xmlns:a14="http://schemas.microsoft.com/office/drawing/2010/main" val="0"/>
                  </a:ext>
                </a:extLst>
              </a:blip>
              <a:srcRect l="9246" t="7892" r="10539" b="17070"/>
              <a:stretch/>
            </p:blipFill>
            <p:spPr>
              <a:xfrm>
                <a:off x="39764" y="3949206"/>
                <a:ext cx="518930" cy="648467"/>
              </a:xfrm>
              <a:prstGeom prst="rect">
                <a:avLst/>
              </a:prstGeom>
            </p:spPr>
          </p:pic>
          <p:pic>
            <p:nvPicPr>
              <p:cNvPr id="23" name="Picture 22" descr="A red circle with a letter in it&#10;&#10;AI-generated content may be incorrect.">
                <a:extLst>
                  <a:ext uri="{FF2B5EF4-FFF2-40B4-BE49-F238E27FC236}">
                    <a16:creationId xmlns:a16="http://schemas.microsoft.com/office/drawing/2014/main" id="{F6E9CE2D-6D29-B120-D1C2-07AA9AEF773B}"/>
                  </a:ext>
                </a:extLst>
              </p:cNvPr>
              <p:cNvPicPr>
                <a:picLocks noChangeAspect="1"/>
              </p:cNvPicPr>
              <p:nvPr userDrawn="1"/>
            </p:nvPicPr>
            <p:blipFill>
              <a:blip r:embed="rId7">
                <a:extLst>
                  <a:ext uri="{28A0092B-C50C-407E-A947-70E740481C1C}">
                    <a14:useLocalDpi xmlns:a14="http://schemas.microsoft.com/office/drawing/2010/main" val="0"/>
                  </a:ext>
                </a:extLst>
              </a:blip>
              <a:srcRect l="33534" t="32524" r="33204" b="36290"/>
              <a:stretch/>
            </p:blipFill>
            <p:spPr>
              <a:xfrm>
                <a:off x="39764" y="5409053"/>
                <a:ext cx="548230" cy="686646"/>
              </a:xfrm>
              <a:prstGeom prst="rect">
                <a:avLst/>
              </a:prstGeom>
            </p:spPr>
          </p:pic>
          <p:pic>
            <p:nvPicPr>
              <p:cNvPr id="25" name="Picture 24" descr="A green circle with letters in it&#10;&#10;AI-generated content may be incorrect.">
                <a:extLst>
                  <a:ext uri="{FF2B5EF4-FFF2-40B4-BE49-F238E27FC236}">
                    <a16:creationId xmlns:a16="http://schemas.microsoft.com/office/drawing/2014/main" id="{FA716D8B-347D-69C7-DDC8-285B0E603796}"/>
                  </a:ext>
                </a:extLst>
              </p:cNvPr>
              <p:cNvPicPr>
                <a:picLocks noChangeAspect="1"/>
              </p:cNvPicPr>
              <p:nvPr userDrawn="1"/>
            </p:nvPicPr>
            <p:blipFill>
              <a:blip r:embed="rId8">
                <a:extLst>
                  <a:ext uri="{28A0092B-C50C-407E-A947-70E740481C1C}">
                    <a14:useLocalDpi xmlns:a14="http://schemas.microsoft.com/office/drawing/2010/main" val="0"/>
                  </a:ext>
                </a:extLst>
              </a:blip>
              <a:srcRect l="33368" t="33760" r="32216" b="35054"/>
              <a:stretch/>
            </p:blipFill>
            <p:spPr>
              <a:xfrm>
                <a:off x="32909" y="4709072"/>
                <a:ext cx="555085" cy="671945"/>
              </a:xfrm>
              <a:prstGeom prst="rect">
                <a:avLst/>
              </a:prstGeom>
            </p:spPr>
          </p:pic>
          <p:pic>
            <p:nvPicPr>
              <p:cNvPr id="26" name="Picture 25" descr="A logo with blue and red letters&#10;&#10;AI-generated content may be incorrect.">
                <a:extLst>
                  <a:ext uri="{FF2B5EF4-FFF2-40B4-BE49-F238E27FC236}">
                    <a16:creationId xmlns:a16="http://schemas.microsoft.com/office/drawing/2014/main" id="{BFE9B1B7-22A1-E333-58C8-05750C53E3FE}"/>
                  </a:ext>
                </a:extLst>
              </p:cNvPr>
              <p:cNvPicPr>
                <a:picLocks noChangeAspect="1"/>
              </p:cNvPicPr>
              <p:nvPr userDrawn="1"/>
            </p:nvPicPr>
            <p:blipFill>
              <a:blip r:embed="rId9">
                <a:extLst>
                  <a:ext uri="{28A0092B-C50C-407E-A947-70E740481C1C}">
                    <a14:useLocalDpi xmlns:a14="http://schemas.microsoft.com/office/drawing/2010/main" val="0"/>
                  </a:ext>
                </a:extLst>
              </a:blip>
              <a:srcRect l="9986" t="7892" r="13939" b="20385"/>
              <a:stretch/>
            </p:blipFill>
            <p:spPr>
              <a:xfrm>
                <a:off x="44500" y="1826480"/>
                <a:ext cx="488044" cy="614653"/>
              </a:xfrm>
              <a:prstGeom prst="rect">
                <a:avLst/>
              </a:prstGeom>
            </p:spPr>
          </p:pic>
        </p:grpSp>
      </p:grpSp>
      <p:sp>
        <p:nvSpPr>
          <p:cNvPr id="7" name="Rectangle 6">
            <a:extLst>
              <a:ext uri="{FF2B5EF4-FFF2-40B4-BE49-F238E27FC236}">
                <a16:creationId xmlns:a16="http://schemas.microsoft.com/office/drawing/2014/main" id="{11E4847F-F656-8948-7D57-FCAD8BBE4841}"/>
              </a:ext>
            </a:extLst>
          </p:cNvPr>
          <p:cNvSpPr/>
          <p:nvPr userDrawn="1"/>
        </p:nvSpPr>
        <p:spPr>
          <a:xfrm>
            <a:off x="-13608" y="18662"/>
            <a:ext cx="12192000" cy="9144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8" name="Rectangle 12">
            <a:extLst>
              <a:ext uri="{FF2B5EF4-FFF2-40B4-BE49-F238E27FC236}">
                <a16:creationId xmlns:a16="http://schemas.microsoft.com/office/drawing/2014/main" id="{FB4F960F-A2D4-205B-24BE-59693E85FE41}"/>
              </a:ext>
            </a:extLst>
          </p:cNvPr>
          <p:cNvSpPr/>
          <p:nvPr userDrawn="1"/>
        </p:nvSpPr>
        <p:spPr>
          <a:xfrm>
            <a:off x="2456121" y="35595"/>
            <a:ext cx="9752059" cy="815007"/>
          </a:xfrm>
          <a:custGeom>
            <a:avLst/>
            <a:gdLst>
              <a:gd name="connsiteX0" fmla="*/ 0 w 10034427"/>
              <a:gd name="connsiteY0" fmla="*/ 0 h 914400"/>
              <a:gd name="connsiteX1" fmla="*/ 10034427 w 10034427"/>
              <a:gd name="connsiteY1" fmla="*/ 0 h 914400"/>
              <a:gd name="connsiteX2" fmla="*/ 10034427 w 10034427"/>
              <a:gd name="connsiteY2" fmla="*/ 914400 h 914400"/>
              <a:gd name="connsiteX3" fmla="*/ 0 w 10034427"/>
              <a:gd name="connsiteY3" fmla="*/ 914400 h 914400"/>
              <a:gd name="connsiteX4" fmla="*/ 0 w 10034427"/>
              <a:gd name="connsiteY4" fmla="*/ 0 h 914400"/>
              <a:gd name="connsiteX0" fmla="*/ 1397285 w 10034427"/>
              <a:gd name="connsiteY0" fmla="*/ 0 h 945223"/>
              <a:gd name="connsiteX1" fmla="*/ 10034427 w 10034427"/>
              <a:gd name="connsiteY1" fmla="*/ 30823 h 945223"/>
              <a:gd name="connsiteX2" fmla="*/ 10034427 w 10034427"/>
              <a:gd name="connsiteY2" fmla="*/ 945223 h 945223"/>
              <a:gd name="connsiteX3" fmla="*/ 0 w 10034427"/>
              <a:gd name="connsiteY3" fmla="*/ 945223 h 945223"/>
              <a:gd name="connsiteX4" fmla="*/ 1397285 w 10034427"/>
              <a:gd name="connsiteY4" fmla="*/ 0 h 945223"/>
              <a:gd name="connsiteX0" fmla="*/ 722462 w 10034427"/>
              <a:gd name="connsiteY0" fmla="*/ 3759 h 914400"/>
              <a:gd name="connsiteX1" fmla="*/ 10034427 w 10034427"/>
              <a:gd name="connsiteY1" fmla="*/ 0 h 914400"/>
              <a:gd name="connsiteX2" fmla="*/ 10034427 w 10034427"/>
              <a:gd name="connsiteY2" fmla="*/ 914400 h 914400"/>
              <a:gd name="connsiteX3" fmla="*/ 0 w 10034427"/>
              <a:gd name="connsiteY3" fmla="*/ 914400 h 914400"/>
              <a:gd name="connsiteX4" fmla="*/ 722462 w 10034427"/>
              <a:gd name="connsiteY4" fmla="*/ 3759 h 914400"/>
              <a:gd name="connsiteX0" fmla="*/ 717427 w 10029392"/>
              <a:gd name="connsiteY0" fmla="*/ 3759 h 914400"/>
              <a:gd name="connsiteX1" fmla="*/ 10029392 w 10029392"/>
              <a:gd name="connsiteY1" fmla="*/ 0 h 914400"/>
              <a:gd name="connsiteX2" fmla="*/ 10029392 w 10029392"/>
              <a:gd name="connsiteY2" fmla="*/ 914400 h 914400"/>
              <a:gd name="connsiteX3" fmla="*/ 0 w 10029392"/>
              <a:gd name="connsiteY3" fmla="*/ 911527 h 914400"/>
              <a:gd name="connsiteX4" fmla="*/ 717427 w 10029392"/>
              <a:gd name="connsiteY4" fmla="*/ 3759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9392" h="914400">
                <a:moveTo>
                  <a:pt x="717427" y="3759"/>
                </a:moveTo>
                <a:lnTo>
                  <a:pt x="10029392" y="0"/>
                </a:lnTo>
                <a:lnTo>
                  <a:pt x="10029392" y="914400"/>
                </a:lnTo>
                <a:lnTo>
                  <a:pt x="0" y="911527"/>
                </a:lnTo>
                <a:lnTo>
                  <a:pt x="717427" y="3759"/>
                </a:lnTo>
                <a:close/>
              </a:path>
            </a:pathLst>
          </a:custGeom>
          <a:gradFill flip="none" rotWithShape="1">
            <a:gsLst>
              <a:gs pos="56000">
                <a:srgbClr val="98FB98"/>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cxnSp>
        <p:nvCxnSpPr>
          <p:cNvPr id="15" name="Straight Connector 14">
            <a:extLst>
              <a:ext uri="{FF2B5EF4-FFF2-40B4-BE49-F238E27FC236}">
                <a16:creationId xmlns:a16="http://schemas.microsoft.com/office/drawing/2014/main" id="{2A7385F0-46B1-6AD7-025D-17A2E63B1A53}"/>
              </a:ext>
            </a:extLst>
          </p:cNvPr>
          <p:cNvCxnSpPr>
            <a:cxnSpLocks/>
          </p:cNvCxnSpPr>
          <p:nvPr userDrawn="1"/>
        </p:nvCxnSpPr>
        <p:spPr>
          <a:xfrm>
            <a:off x="-10628" y="885184"/>
            <a:ext cx="12281069" cy="0"/>
          </a:xfrm>
          <a:prstGeom prst="line">
            <a:avLst/>
          </a:prstGeom>
          <a:ln w="92075"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B2F8F7D4-ED95-9244-80E6-7D598A0EFDF5}"/>
              </a:ext>
            </a:extLst>
          </p:cNvPr>
          <p:cNvSpPr/>
          <p:nvPr userDrawn="1"/>
        </p:nvSpPr>
        <p:spPr>
          <a:xfrm>
            <a:off x="-123158" y="796090"/>
            <a:ext cx="175070" cy="175070"/>
          </a:xfrm>
          <a:prstGeom prst="ellipse">
            <a:avLst/>
          </a:prstGeom>
          <a:gradFill flip="none" rotWithShape="1">
            <a:gsLst>
              <a:gs pos="0">
                <a:schemeClr val="bg1"/>
              </a:gs>
              <a:gs pos="100000">
                <a:schemeClr val="accent2"/>
              </a:gs>
            </a:gsLst>
            <a:path path="circle">
              <a:fillToRect l="50000" t="50000" r="50000" b="50000"/>
            </a:path>
            <a:tileRect/>
          </a:gradFill>
          <a:ln>
            <a:noFill/>
          </a:ln>
          <a:effectLst>
            <a:glow rad="139700">
              <a:schemeClr val="accent2">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20" name="Picture 19" descr="A black background with white text&#10;&#10;Description automatically generated">
            <a:extLst>
              <a:ext uri="{FF2B5EF4-FFF2-40B4-BE49-F238E27FC236}">
                <a16:creationId xmlns:a16="http://schemas.microsoft.com/office/drawing/2014/main" id="{D2A9305F-8AE1-B472-EE96-8300F2779E11}"/>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12891" t="35609" r="13040" b="44641"/>
          <a:stretch/>
        </p:blipFill>
        <p:spPr>
          <a:xfrm>
            <a:off x="82658" y="91231"/>
            <a:ext cx="2496519" cy="665662"/>
          </a:xfrm>
          <a:prstGeom prst="rect">
            <a:avLst/>
          </a:prstGeom>
        </p:spPr>
      </p:pic>
      <p:sp>
        <p:nvSpPr>
          <p:cNvPr id="14" name="Rectangle: Rounded Corners 13">
            <a:extLst>
              <a:ext uri="{FF2B5EF4-FFF2-40B4-BE49-F238E27FC236}">
                <a16:creationId xmlns:a16="http://schemas.microsoft.com/office/drawing/2014/main" id="{022FA997-F7D0-4F87-C6C8-C4910BF20DA5}"/>
              </a:ext>
            </a:extLst>
          </p:cNvPr>
          <p:cNvSpPr/>
          <p:nvPr userDrawn="1"/>
        </p:nvSpPr>
        <p:spPr>
          <a:xfrm>
            <a:off x="1692525" y="2435010"/>
            <a:ext cx="8874762" cy="2077132"/>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 name="Title Placeholder 1">
            <a:extLst>
              <a:ext uri="{FF2B5EF4-FFF2-40B4-BE49-F238E27FC236}">
                <a16:creationId xmlns:a16="http://schemas.microsoft.com/office/drawing/2014/main" id="{400F1B2E-FFF2-F704-9045-53C3BD82439A}"/>
              </a:ext>
            </a:extLst>
          </p:cNvPr>
          <p:cNvSpPr>
            <a:spLocks noGrp="1"/>
          </p:cNvSpPr>
          <p:nvPr>
            <p:ph type="title"/>
          </p:nvPr>
        </p:nvSpPr>
        <p:spPr>
          <a:xfrm>
            <a:off x="2856161" y="3014748"/>
            <a:ext cx="7339642" cy="850478"/>
          </a:xfrm>
          <a:prstGeom prst="rect">
            <a:avLst/>
          </a:prstGeom>
        </p:spPr>
        <p:txBody>
          <a:bodyPr vert="horz" lIns="91440" tIns="45720" rIns="91440" bIns="45720" rtlCol="0" anchor="ctr">
            <a:normAutofit/>
          </a:bodyPr>
          <a:lstStyle/>
          <a:p>
            <a:r>
              <a:rPr lang="en-US"/>
              <a:t>Click to edit Master title style</a:t>
            </a:r>
            <a:endParaRPr lang="en-ID"/>
          </a:p>
        </p:txBody>
      </p:sp>
      <p:pic>
        <p:nvPicPr>
          <p:cNvPr id="6" name="Picture 5" descr="A colorful circles and lines on a black background&#10;&#10;Description automatically generated">
            <a:extLst>
              <a:ext uri="{FF2B5EF4-FFF2-40B4-BE49-F238E27FC236}">
                <a16:creationId xmlns:a16="http://schemas.microsoft.com/office/drawing/2014/main" id="{CD7F32DB-CEC7-4339-A382-B00ACE234A1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205952" y="4848297"/>
            <a:ext cx="2002228" cy="2002228"/>
          </a:xfrm>
          <a:prstGeom prst="rect">
            <a:avLst/>
          </a:prstGeom>
        </p:spPr>
      </p:pic>
    </p:spTree>
    <p:extLst>
      <p:ext uri="{BB962C8B-B14F-4D97-AF65-F5344CB8AC3E}">
        <p14:creationId xmlns:p14="http://schemas.microsoft.com/office/powerpoint/2010/main" val="1258570207"/>
      </p:ext>
    </p:extLst>
  </p:cSld>
  <p:clrMap bg1="lt1" tx1="dk1" bg2="lt2" tx2="dk2" accent1="accent1" accent2="accent2" accent3="accent3" accent4="accent4" accent5="accent5" accent6="accent6" hlink="hlink" folHlink="folHlink"/>
  <p:sldLayoutIdLst>
    <p:sldLayoutId id="2147483688"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63" presetClass="path" presetSubtype="0" accel="50000" decel="50000" fill="hold" grpId="0" nodeType="withEffect">
                                  <p:stCondLst>
                                    <p:cond delay="0"/>
                                  </p:stCondLst>
                                  <p:childTnLst>
                                    <p:animMotion origin="layout" path="M 4.58333E-6 -3.7037E-6 L 1.00872 0.00811 " pathEditMode="relative" rAng="0" ptsTypes="AA">
                                      <p:cBhvr>
                                        <p:cTn id="9" dur="2000" fill="hold"/>
                                        <p:tgtEl>
                                          <p:spTgt spid="16"/>
                                        </p:tgtEl>
                                        <p:attrNameLst>
                                          <p:attrName>ppt_x</p:attrName>
                                          <p:attrName>ppt_y</p:attrName>
                                        </p:attrNameLst>
                                      </p:cBhvr>
                                      <p:rCtr x="50430" y="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DEFDB3-ECE4-A678-BFB6-BAB110B98F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8BFDE84D-1BD0-27D6-A5D1-D77B121913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246752E7-E300-A1E2-6C8E-C2A06740E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B2F343-D3B6-4984-812C-C2B24F6A5F01}" type="datetime1">
              <a:rPr lang="en-ID" smtClean="0"/>
              <a:t>03/03/25</a:t>
            </a:fld>
            <a:endParaRPr lang="en-ID" dirty="0"/>
          </a:p>
        </p:txBody>
      </p:sp>
      <p:sp>
        <p:nvSpPr>
          <p:cNvPr id="5" name="Footer Placeholder 4">
            <a:extLst>
              <a:ext uri="{FF2B5EF4-FFF2-40B4-BE49-F238E27FC236}">
                <a16:creationId xmlns:a16="http://schemas.microsoft.com/office/drawing/2014/main" id="{BAECE19B-AEAC-2C55-26BB-51B0B914CB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ID" dirty="0"/>
              <a:t>Copyright By CasCom Academy</a:t>
            </a:r>
          </a:p>
        </p:txBody>
      </p:sp>
      <p:sp>
        <p:nvSpPr>
          <p:cNvPr id="6" name="Slide Number Placeholder 5">
            <a:extLst>
              <a:ext uri="{FF2B5EF4-FFF2-40B4-BE49-F238E27FC236}">
                <a16:creationId xmlns:a16="http://schemas.microsoft.com/office/drawing/2014/main" id="{CEDA8DCF-A56B-9F22-214D-818BE571B6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03FDB1-7CCC-462E-810F-023B0A43FA8A}" type="slidenum">
              <a:rPr lang="en-ID" smtClean="0"/>
              <a:t>‹#›</a:t>
            </a:fld>
            <a:endParaRPr lang="en-ID" dirty="0"/>
          </a:p>
        </p:txBody>
      </p:sp>
    </p:spTree>
    <p:extLst>
      <p:ext uri="{BB962C8B-B14F-4D97-AF65-F5344CB8AC3E}">
        <p14:creationId xmlns:p14="http://schemas.microsoft.com/office/powerpoint/2010/main" val="2326868512"/>
      </p:ext>
    </p:extLst>
  </p:cSld>
  <p:clrMap bg1="lt1" tx1="dk1" bg2="lt2" tx2="dk2" accent1="accent1" accent2="accent2" accent3="accent3" accent4="accent4" accent5="accent5" accent6="accent6" hlink="hlink" folHlink="folHlink"/>
  <p:sldLayoutIdLst>
    <p:sldLayoutId id="2147483662"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0.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10FF7D56-4807-A45F-B7AB-0994A52DE75B}"/>
              </a:ext>
            </a:extLst>
          </p:cNvPr>
          <p:cNvSpPr>
            <a:spLocks noGrp="1"/>
          </p:cNvSpPr>
          <p:nvPr>
            <p:ph type="title"/>
          </p:nvPr>
        </p:nvSpPr>
        <p:spPr>
          <a:xfrm>
            <a:off x="3068676" y="-189287"/>
            <a:ext cx="10515600" cy="1325563"/>
          </a:xfrm>
        </p:spPr>
        <p:txBody>
          <a:bodyPr/>
          <a:lstStyle/>
          <a:p>
            <a:r>
              <a:rPr lang="en-US"/>
              <a:t>PETUNJUK TEKNIS AmatiPro dan Basic</a:t>
            </a:r>
          </a:p>
        </p:txBody>
      </p:sp>
      <p:pic>
        <p:nvPicPr>
          <p:cNvPr id="4" name="Picture 3" descr="A hand pointing at a logo&#10;&#10;AI-generated content may be incorrect.">
            <a:extLst>
              <a:ext uri="{FF2B5EF4-FFF2-40B4-BE49-F238E27FC236}">
                <a16:creationId xmlns:a16="http://schemas.microsoft.com/office/drawing/2014/main" id="{900392E0-4E48-5C88-7FFD-767369272A3A}"/>
              </a:ext>
            </a:extLst>
          </p:cNvPr>
          <p:cNvPicPr>
            <a:picLocks noChangeAspect="1"/>
          </p:cNvPicPr>
          <p:nvPr/>
        </p:nvPicPr>
        <p:blipFill>
          <a:blip r:embed="rId2">
            <a:extLst>
              <a:ext uri="{28A0092B-C50C-407E-A947-70E740481C1C}">
                <a14:useLocalDpi xmlns:a14="http://schemas.microsoft.com/office/drawing/2010/main" val="0"/>
              </a:ext>
            </a:extLst>
          </a:blip>
          <a:srcRect t="8740"/>
          <a:stretch/>
        </p:blipFill>
        <p:spPr>
          <a:xfrm>
            <a:off x="637309" y="942108"/>
            <a:ext cx="11554691" cy="5931477"/>
          </a:xfrm>
          <a:prstGeom prst="rect">
            <a:avLst/>
          </a:prstGeom>
        </p:spPr>
      </p:pic>
    </p:spTree>
    <p:extLst>
      <p:ext uri="{BB962C8B-B14F-4D97-AF65-F5344CB8AC3E}">
        <p14:creationId xmlns:p14="http://schemas.microsoft.com/office/powerpoint/2010/main" val="2532520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EDC83-CC39-0345-B5B3-CA6330D3FA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7CC006-6EFE-DE4B-8617-7C4C8280F9BF}"/>
              </a:ext>
            </a:extLst>
          </p:cNvPr>
          <p:cNvSpPr>
            <a:spLocks noGrp="1"/>
          </p:cNvSpPr>
          <p:nvPr>
            <p:ph type="title"/>
          </p:nvPr>
        </p:nvSpPr>
        <p:spPr>
          <a:xfrm>
            <a:off x="4252516" y="37434"/>
            <a:ext cx="4521369" cy="850478"/>
          </a:xfrm>
        </p:spPr>
        <p:txBody>
          <a:bodyPr>
            <a:normAutofit fontScale="90000"/>
          </a:bodyPr>
          <a:lstStyle/>
          <a:p>
            <a:r>
              <a:rPr lang="en-US"/>
              <a:t>KASUS VENTILATOR</a:t>
            </a:r>
          </a:p>
        </p:txBody>
      </p:sp>
      <p:sp>
        <p:nvSpPr>
          <p:cNvPr id="8" name="Content Placeholder 1">
            <a:extLst>
              <a:ext uri="{FF2B5EF4-FFF2-40B4-BE49-F238E27FC236}">
                <a16:creationId xmlns:a16="http://schemas.microsoft.com/office/drawing/2014/main" id="{E200B10C-6029-4024-8493-0F3AF36EBCC8}"/>
              </a:ext>
            </a:extLst>
          </p:cNvPr>
          <p:cNvSpPr txBox="1">
            <a:spLocks/>
          </p:cNvSpPr>
          <p:nvPr/>
        </p:nvSpPr>
        <p:spPr>
          <a:xfrm>
            <a:off x="914400" y="4676203"/>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latin typeface="+mj-lt"/>
              </a:rPr>
              <a:t>Sub Menu Kasus Ventilator  </a:t>
            </a:r>
            <a:r>
              <a:rPr lang="en-ID" sz="1600" b="0" i="0">
                <a:solidFill>
                  <a:srgbClr val="000000"/>
                </a:solidFill>
                <a:effectLst/>
                <a:latin typeface="+mj-lt"/>
              </a:rPr>
              <a:t>Melihat kasus-kasus dengan fokus :</a:t>
            </a:r>
            <a:endParaRPr lang="en-ID" sz="1600">
              <a:solidFill>
                <a:srgbClr val="000000"/>
              </a:solidFill>
              <a:effectLst/>
              <a:latin typeface="+mj-lt"/>
            </a:endParaRPr>
          </a:p>
          <a:p>
            <a:pPr>
              <a:buFont typeface="Arial" panose="020B0604020202020204" pitchFamily="34" charset="0"/>
              <a:buChar char="•"/>
            </a:pPr>
            <a:r>
              <a:rPr lang="en-ID" sz="1600" b="0" i="0">
                <a:solidFill>
                  <a:srgbClr val="000000"/>
                </a:solidFill>
                <a:effectLst/>
                <a:latin typeface="+mj-lt"/>
              </a:rPr>
              <a:t>Melakukan deteksi semua kasus ventilator dengan indikasi pemakaian ventilator apakah terdapat kondisi gagal nafas pada perekaman diagnosis</a:t>
            </a:r>
          </a:p>
          <a:p>
            <a:pPr>
              <a:buFont typeface="Arial" panose="020B0604020202020204" pitchFamily="34" charset="0"/>
              <a:buChar char="•"/>
            </a:pPr>
            <a:r>
              <a:rPr lang="en-ID" sz="1600">
                <a:solidFill>
                  <a:srgbClr val="000000"/>
                </a:solidFill>
                <a:latin typeface="+mj-lt"/>
              </a:rPr>
              <a:t>Pengecekan juga dilakukan kesesuaian Jam Penggunakan Ventilator dengan Kode ICD9-CM , 96.71 dan 96.72 akan ada perubahan warna selain putih jika ditemukan ketidak sesuaikan jam dengan kode ICD9-CM</a:t>
            </a:r>
            <a:endParaRPr lang="en-US" sz="1600">
              <a:latin typeface="+mj-lt"/>
            </a:endParaRPr>
          </a:p>
        </p:txBody>
      </p:sp>
      <p:pic>
        <p:nvPicPr>
          <p:cNvPr id="7" name="Picture 6" descr="A screenshot of a computer&#10;&#10;AI-generated content may be incorrect.">
            <a:extLst>
              <a:ext uri="{FF2B5EF4-FFF2-40B4-BE49-F238E27FC236}">
                <a16:creationId xmlns:a16="http://schemas.microsoft.com/office/drawing/2014/main" id="{71B00AA2-6645-98C7-EA83-3971BACE3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577" y="887912"/>
            <a:ext cx="9088080" cy="3216002"/>
          </a:xfrm>
          <a:prstGeom prst="rect">
            <a:avLst/>
          </a:prstGeom>
        </p:spPr>
      </p:pic>
    </p:spTree>
    <p:extLst>
      <p:ext uri="{BB962C8B-B14F-4D97-AF65-F5344CB8AC3E}">
        <p14:creationId xmlns:p14="http://schemas.microsoft.com/office/powerpoint/2010/main" val="2332255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4F66D-5A49-9CDF-D10F-79DDE8031F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176F46-F697-E3FE-CACB-7CED09B6077E}"/>
              </a:ext>
            </a:extLst>
          </p:cNvPr>
          <p:cNvSpPr>
            <a:spLocks noGrp="1"/>
          </p:cNvSpPr>
          <p:nvPr>
            <p:ph type="title"/>
          </p:nvPr>
        </p:nvSpPr>
        <p:spPr>
          <a:xfrm>
            <a:off x="4252516" y="37434"/>
            <a:ext cx="4521369" cy="850478"/>
          </a:xfrm>
        </p:spPr>
        <p:txBody>
          <a:bodyPr>
            <a:normAutofit/>
          </a:bodyPr>
          <a:lstStyle/>
          <a:p>
            <a:r>
              <a:rPr lang="en-US"/>
              <a:t>KASUS DM</a:t>
            </a:r>
          </a:p>
        </p:txBody>
      </p:sp>
      <p:sp>
        <p:nvSpPr>
          <p:cNvPr id="8" name="Content Placeholder 1">
            <a:extLst>
              <a:ext uri="{FF2B5EF4-FFF2-40B4-BE49-F238E27FC236}">
                <a16:creationId xmlns:a16="http://schemas.microsoft.com/office/drawing/2014/main" id="{4F47ABCA-A295-E08A-F6F2-3E797CC03C09}"/>
              </a:ext>
            </a:extLst>
          </p:cNvPr>
          <p:cNvSpPr txBox="1">
            <a:spLocks/>
          </p:cNvSpPr>
          <p:nvPr/>
        </p:nvSpPr>
        <p:spPr>
          <a:xfrm>
            <a:off x="914400" y="4676203"/>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latin typeface="+mj-lt"/>
              </a:rPr>
              <a:t>Sub Menu Kasus DM  </a:t>
            </a:r>
            <a:r>
              <a:rPr lang="en-ID" sz="1600" b="0" i="0">
                <a:solidFill>
                  <a:srgbClr val="000000"/>
                </a:solidFill>
                <a:effectLst/>
                <a:latin typeface="+mj-lt"/>
              </a:rPr>
              <a:t>Melihat kasus-kasus dengan fokus :</a:t>
            </a:r>
            <a:endParaRPr lang="en-ID" sz="1600">
              <a:solidFill>
                <a:srgbClr val="000000"/>
              </a:solidFill>
              <a:effectLst/>
              <a:latin typeface="+mj-lt"/>
            </a:endParaRPr>
          </a:p>
          <a:p>
            <a:pPr>
              <a:buFont typeface="Arial" panose="020B0604020202020204" pitchFamily="34" charset="0"/>
              <a:buChar char="•"/>
            </a:pPr>
            <a:r>
              <a:rPr lang="en-ID" sz="1600" b="0" i="0">
                <a:solidFill>
                  <a:srgbClr val="000000"/>
                </a:solidFill>
                <a:effectLst/>
              </a:rPr>
              <a:t>Melakukan pengecekan diagnosis E11.9 pada pasien perawatan ICD dengan ventilator apakah sudah benar tanpa komplikasi untuk diagnosis DM nya</a:t>
            </a:r>
          </a:p>
          <a:p>
            <a:pPr>
              <a:buFont typeface="Arial" panose="020B0604020202020204" pitchFamily="34" charset="0"/>
              <a:buChar char="•"/>
            </a:pPr>
            <a:r>
              <a:rPr lang="en-ID" sz="1600">
                <a:solidFill>
                  <a:srgbClr val="000000"/>
                </a:solidFill>
                <a:latin typeface="+mj-lt"/>
              </a:rPr>
              <a:t>Perlu dilakukan pengecekan DM dengan Komplikasi pada rekam medis</a:t>
            </a:r>
            <a:endParaRPr lang="en-US" sz="2400">
              <a:latin typeface="+mj-lt"/>
            </a:endParaRPr>
          </a:p>
        </p:txBody>
      </p:sp>
      <p:pic>
        <p:nvPicPr>
          <p:cNvPr id="4" name="Picture 3" descr="A screenshot of a computer&#10;&#10;AI-generated content may be incorrect.">
            <a:extLst>
              <a:ext uri="{FF2B5EF4-FFF2-40B4-BE49-F238E27FC236}">
                <a16:creationId xmlns:a16="http://schemas.microsoft.com/office/drawing/2014/main" id="{A243971C-10B0-2901-80CA-FF33C212E1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4114" y="887912"/>
            <a:ext cx="7772400" cy="3104109"/>
          </a:xfrm>
          <a:prstGeom prst="rect">
            <a:avLst/>
          </a:prstGeom>
        </p:spPr>
      </p:pic>
    </p:spTree>
    <p:extLst>
      <p:ext uri="{BB962C8B-B14F-4D97-AF65-F5344CB8AC3E}">
        <p14:creationId xmlns:p14="http://schemas.microsoft.com/office/powerpoint/2010/main" val="1167077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E2B54-1797-FFC3-6CFD-557B50BCDF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534242-6D72-AA27-7759-83BC39C1A1B6}"/>
              </a:ext>
            </a:extLst>
          </p:cNvPr>
          <p:cNvSpPr>
            <a:spLocks noGrp="1"/>
          </p:cNvSpPr>
          <p:nvPr>
            <p:ph type="title"/>
          </p:nvPr>
        </p:nvSpPr>
        <p:spPr/>
        <p:txBody>
          <a:bodyPr/>
          <a:lstStyle/>
          <a:p>
            <a:r>
              <a:rPr lang="en-US"/>
              <a:t>MENU ANALISIS DATA KLAIM</a:t>
            </a:r>
          </a:p>
        </p:txBody>
      </p:sp>
    </p:spTree>
    <p:extLst>
      <p:ext uri="{BB962C8B-B14F-4D97-AF65-F5344CB8AC3E}">
        <p14:creationId xmlns:p14="http://schemas.microsoft.com/office/powerpoint/2010/main" val="2863879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5E694-0BF7-853F-258F-F63559CA51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8D16CD-8550-3DEA-D3FF-126B18E28143}"/>
              </a:ext>
            </a:extLst>
          </p:cNvPr>
          <p:cNvSpPr>
            <a:spLocks noGrp="1"/>
          </p:cNvSpPr>
          <p:nvPr>
            <p:ph type="title"/>
          </p:nvPr>
        </p:nvSpPr>
        <p:spPr>
          <a:xfrm>
            <a:off x="4252516" y="37434"/>
            <a:ext cx="5892970" cy="850478"/>
          </a:xfrm>
        </p:spPr>
        <p:txBody>
          <a:bodyPr>
            <a:normAutofit fontScale="90000"/>
          </a:bodyPr>
          <a:lstStyle/>
          <a:p>
            <a:r>
              <a:rPr lang="en-US"/>
              <a:t>CASEMIX INDEX </a:t>
            </a:r>
            <a:r>
              <a:rPr lang="en-US">
                <a:sym typeface="Wingdings" pitchFamily="2" charset="2"/>
              </a:rPr>
              <a:t> CMI (1)</a:t>
            </a:r>
            <a:endParaRPr lang="en-US"/>
          </a:p>
        </p:txBody>
      </p:sp>
      <p:sp>
        <p:nvSpPr>
          <p:cNvPr id="8" name="Content Placeholder 1">
            <a:extLst>
              <a:ext uri="{FF2B5EF4-FFF2-40B4-BE49-F238E27FC236}">
                <a16:creationId xmlns:a16="http://schemas.microsoft.com/office/drawing/2014/main" id="{4721A1BB-22DE-E42C-27DA-73FFE62EA299}"/>
              </a:ext>
            </a:extLst>
          </p:cNvPr>
          <p:cNvSpPr txBox="1">
            <a:spLocks/>
          </p:cNvSpPr>
          <p:nvPr/>
        </p:nvSpPr>
        <p:spPr>
          <a:xfrm>
            <a:off x="914400" y="4676203"/>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latin typeface="+mj-lt"/>
              </a:rPr>
              <a:t>Sub Menu Casemix Index </a:t>
            </a:r>
            <a:r>
              <a:rPr lang="en-US" sz="1600" b="1">
                <a:latin typeface="+mj-lt"/>
                <a:sym typeface="Wingdings" pitchFamily="2" charset="2"/>
              </a:rPr>
              <a:t> CMI</a:t>
            </a:r>
            <a:r>
              <a:rPr lang="en-US" sz="1600" b="1">
                <a:latin typeface="+mj-lt"/>
              </a:rPr>
              <a:t>  </a:t>
            </a:r>
            <a:r>
              <a:rPr lang="en-ID" sz="1600">
                <a:solidFill>
                  <a:srgbClr val="000000"/>
                </a:solidFill>
                <a:latin typeface="+mj-lt"/>
              </a:rPr>
              <a:t>merupakan salah satu indicator yang digunakan untuk melihat bagaimana implementasi casemix di rumahs akit, CMI menggambarkan seberapa komplek pasien yang dilayani dirumah sakit dari data yang terekam dalam resume medis dan klaim. Cascom membuat rerata nilai CMI  per kelas dengan nilai Kelas A : 1,17, Kelas B : 0,78, C: 0,62, Kelas D : 0,55</a:t>
            </a:r>
            <a:endParaRPr lang="en-ID" sz="1600">
              <a:solidFill>
                <a:srgbClr val="000000"/>
              </a:solidFill>
              <a:effectLst/>
              <a:latin typeface="+mj-lt"/>
            </a:endParaRPr>
          </a:p>
          <a:p>
            <a:pPr>
              <a:buFont typeface="Arial" panose="020B0604020202020204" pitchFamily="34" charset="0"/>
              <a:buChar char="•"/>
            </a:pPr>
            <a:r>
              <a:rPr lang="en-ID" sz="1600">
                <a:solidFill>
                  <a:srgbClr val="000000"/>
                </a:solidFill>
                <a:latin typeface="+mj-lt"/>
              </a:rPr>
              <a:t>Nilai CMI yang kecil dibawah rerata bisa dimaknai bahwa pasien yang dilayani dirumah sakit tidak lebih komplek disbanding rumah sakit dengan type kelas yang sama</a:t>
            </a:r>
          </a:p>
          <a:p>
            <a:pPr>
              <a:buFont typeface="Arial" panose="020B0604020202020204" pitchFamily="34" charset="0"/>
              <a:buChar char="•"/>
            </a:pPr>
            <a:r>
              <a:rPr lang="en-ID" sz="1600">
                <a:solidFill>
                  <a:srgbClr val="000000"/>
                </a:solidFill>
                <a:latin typeface="+mj-lt"/>
              </a:rPr>
              <a:t>Kemungkinan terbesar terjadi dikarenakan karena hilangya dokumentasi medis selama perawatan dan juga proporsi Tindakan operasi yang kecil diperiode yang sama</a:t>
            </a:r>
            <a:endParaRPr lang="en-US" sz="2400">
              <a:latin typeface="+mj-lt"/>
            </a:endParaRPr>
          </a:p>
        </p:txBody>
      </p:sp>
      <p:pic>
        <p:nvPicPr>
          <p:cNvPr id="7" name="Picture 6" descr="A screenshot of a graph&#10;&#10;AI-generated content may be incorrect.">
            <a:extLst>
              <a:ext uri="{FF2B5EF4-FFF2-40B4-BE49-F238E27FC236}">
                <a16:creationId xmlns:a16="http://schemas.microsoft.com/office/drawing/2014/main" id="{9205E197-C9A8-4256-ED93-322FE7760D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887912"/>
            <a:ext cx="7772400" cy="3538597"/>
          </a:xfrm>
          <a:prstGeom prst="rect">
            <a:avLst/>
          </a:prstGeom>
        </p:spPr>
      </p:pic>
    </p:spTree>
    <p:extLst>
      <p:ext uri="{BB962C8B-B14F-4D97-AF65-F5344CB8AC3E}">
        <p14:creationId xmlns:p14="http://schemas.microsoft.com/office/powerpoint/2010/main" val="1703600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2FBFF-877F-CBB9-85B1-5C8BDB494F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4BB50A-3E55-5482-1837-09F61900E3CF}"/>
              </a:ext>
            </a:extLst>
          </p:cNvPr>
          <p:cNvSpPr>
            <a:spLocks noGrp="1"/>
          </p:cNvSpPr>
          <p:nvPr>
            <p:ph type="title"/>
          </p:nvPr>
        </p:nvSpPr>
        <p:spPr>
          <a:xfrm>
            <a:off x="2743199" y="0"/>
            <a:ext cx="8102771" cy="850478"/>
          </a:xfrm>
        </p:spPr>
        <p:txBody>
          <a:bodyPr>
            <a:normAutofit fontScale="90000"/>
          </a:bodyPr>
          <a:lstStyle/>
          <a:p>
            <a:r>
              <a:rPr lang="en-US"/>
              <a:t>CASEMIX INDEX By Group </a:t>
            </a:r>
            <a:r>
              <a:rPr lang="en-US">
                <a:sym typeface="Wingdings" pitchFamily="2" charset="2"/>
              </a:rPr>
              <a:t> CMI (2)</a:t>
            </a:r>
            <a:endParaRPr lang="en-US"/>
          </a:p>
        </p:txBody>
      </p:sp>
      <p:sp>
        <p:nvSpPr>
          <p:cNvPr id="8" name="Content Placeholder 1">
            <a:extLst>
              <a:ext uri="{FF2B5EF4-FFF2-40B4-BE49-F238E27FC236}">
                <a16:creationId xmlns:a16="http://schemas.microsoft.com/office/drawing/2014/main" id="{4AC8C659-E08D-25A9-3E4F-ECDCBBC6F966}"/>
              </a:ext>
            </a:extLst>
          </p:cNvPr>
          <p:cNvSpPr txBox="1">
            <a:spLocks/>
          </p:cNvSpPr>
          <p:nvPr/>
        </p:nvSpPr>
        <p:spPr>
          <a:xfrm>
            <a:off x="914400" y="4676203"/>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latin typeface="+mj-lt"/>
              </a:rPr>
              <a:t>Sub Menu Casemix Index </a:t>
            </a:r>
            <a:r>
              <a:rPr lang="en-US" sz="1600" b="1">
                <a:latin typeface="+mj-lt"/>
                <a:sym typeface="Wingdings" pitchFamily="2" charset="2"/>
              </a:rPr>
              <a:t> CMI By Group </a:t>
            </a:r>
            <a:r>
              <a:rPr lang="en-US" sz="1600">
                <a:latin typeface="+mj-lt"/>
                <a:sym typeface="Wingdings" pitchFamily="2" charset="2"/>
              </a:rPr>
              <a:t> untuk melihat lebih dalam  kasus per system tubuh dengan kasus yang ada dirumah sakit.</a:t>
            </a:r>
          </a:p>
          <a:p>
            <a:pPr marL="0" indent="0">
              <a:buNone/>
            </a:pPr>
            <a:r>
              <a:rPr lang="en-US" sz="1600">
                <a:latin typeface="+mj-lt"/>
                <a:sym typeface="Wingdings" pitchFamily="2" charset="2"/>
              </a:rPr>
              <a:t>Dengan melihat CMI By Group system tubuh  kita bisa tahu kasus-kasus  di rumah sakit yang mempunyai CMI  yang tinggi maupun rendah sehingga kita bisa melihat kasus mana yang bisa menjadi prioritas kita untuk dilakukan evaluasi untuk mendapatkan klaim yg optimal</a:t>
            </a:r>
            <a:endParaRPr lang="en-US" sz="2400">
              <a:latin typeface="+mj-lt"/>
            </a:endParaRPr>
          </a:p>
        </p:txBody>
      </p:sp>
      <p:pic>
        <p:nvPicPr>
          <p:cNvPr id="10" name="Picture 9" descr="A screen shot of a graph&#10;&#10;AI-generated content may be incorrect.">
            <a:extLst>
              <a:ext uri="{FF2B5EF4-FFF2-40B4-BE49-F238E27FC236}">
                <a16:creationId xmlns:a16="http://schemas.microsoft.com/office/drawing/2014/main" id="{85BD028E-62AE-90B0-C76E-4D720E31B5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199" y="931455"/>
            <a:ext cx="6705601" cy="3701704"/>
          </a:xfrm>
          <a:prstGeom prst="rect">
            <a:avLst/>
          </a:prstGeom>
        </p:spPr>
      </p:pic>
      <p:grpSp>
        <p:nvGrpSpPr>
          <p:cNvPr id="3" name="Group 2">
            <a:extLst>
              <a:ext uri="{FF2B5EF4-FFF2-40B4-BE49-F238E27FC236}">
                <a16:creationId xmlns:a16="http://schemas.microsoft.com/office/drawing/2014/main" id="{FD44B856-5311-90D8-07D8-7963127FA85A}"/>
              </a:ext>
            </a:extLst>
          </p:cNvPr>
          <p:cNvGrpSpPr/>
          <p:nvPr/>
        </p:nvGrpSpPr>
        <p:grpSpPr>
          <a:xfrm>
            <a:off x="9666514" y="1240971"/>
            <a:ext cx="1831271" cy="1541336"/>
            <a:chOff x="9666514" y="1240971"/>
            <a:chExt cx="1831271" cy="1541336"/>
          </a:xfrm>
        </p:grpSpPr>
        <p:pic>
          <p:nvPicPr>
            <p:cNvPr id="4" name="Picture 3" descr="A logo with blue and red letters&#10;&#10;AI-generated content may be incorrect.">
              <a:extLst>
                <a:ext uri="{FF2B5EF4-FFF2-40B4-BE49-F238E27FC236}">
                  <a16:creationId xmlns:a16="http://schemas.microsoft.com/office/drawing/2014/main" id="{0E22F803-8A5C-9752-A166-CFC6481082B8}"/>
                </a:ext>
              </a:extLst>
            </p:cNvPr>
            <p:cNvPicPr>
              <a:picLocks noChangeAspect="1"/>
            </p:cNvPicPr>
            <p:nvPr/>
          </p:nvPicPr>
          <p:blipFill>
            <a:blip r:embed="rId3">
              <a:extLst>
                <a:ext uri="{28A0092B-C50C-407E-A947-70E740481C1C}">
                  <a14:useLocalDpi xmlns:a14="http://schemas.microsoft.com/office/drawing/2010/main" val="0"/>
                </a:ext>
              </a:extLst>
            </a:blip>
            <a:srcRect t="7627" b="17797"/>
            <a:stretch/>
          </p:blipFill>
          <p:spPr>
            <a:xfrm>
              <a:off x="9969374" y="1561382"/>
              <a:ext cx="1225550" cy="1220925"/>
            </a:xfrm>
            <a:prstGeom prst="rect">
              <a:avLst/>
            </a:prstGeom>
          </p:spPr>
        </p:pic>
        <p:sp>
          <p:nvSpPr>
            <p:cNvPr id="5" name="TextBox 4">
              <a:extLst>
                <a:ext uri="{FF2B5EF4-FFF2-40B4-BE49-F238E27FC236}">
                  <a16:creationId xmlns:a16="http://schemas.microsoft.com/office/drawing/2014/main" id="{43C40839-6D01-7283-0066-5780AAFDCEFF}"/>
                </a:ext>
              </a:extLst>
            </p:cNvPr>
            <p:cNvSpPr txBox="1"/>
            <p:nvPr/>
          </p:nvSpPr>
          <p:spPr>
            <a:xfrm>
              <a:off x="9666514" y="1240971"/>
              <a:ext cx="1831271" cy="369332"/>
            </a:xfrm>
            <a:prstGeom prst="rect">
              <a:avLst/>
            </a:prstGeom>
            <a:noFill/>
          </p:spPr>
          <p:txBody>
            <a:bodyPr wrap="none" rtlCol="0">
              <a:spAutoFit/>
            </a:bodyPr>
            <a:lstStyle/>
            <a:p>
              <a:r>
                <a:rPr lang="en-US"/>
                <a:t>Fitur di AmatiPro</a:t>
              </a:r>
            </a:p>
          </p:txBody>
        </p:sp>
      </p:grpSp>
    </p:spTree>
    <p:extLst>
      <p:ext uri="{BB962C8B-B14F-4D97-AF65-F5344CB8AC3E}">
        <p14:creationId xmlns:p14="http://schemas.microsoft.com/office/powerpoint/2010/main" val="2984632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BDA70-1F91-2CBA-C166-95EA3E86C8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323008-FCBD-B86B-977B-24180C9A1B78}"/>
              </a:ext>
            </a:extLst>
          </p:cNvPr>
          <p:cNvSpPr>
            <a:spLocks noGrp="1"/>
          </p:cNvSpPr>
          <p:nvPr>
            <p:ph type="title"/>
          </p:nvPr>
        </p:nvSpPr>
        <p:spPr>
          <a:xfrm>
            <a:off x="2743199" y="0"/>
            <a:ext cx="8102771" cy="850478"/>
          </a:xfrm>
        </p:spPr>
        <p:txBody>
          <a:bodyPr>
            <a:normAutofit/>
          </a:bodyPr>
          <a:lstStyle/>
          <a:p>
            <a:r>
              <a:rPr lang="en-US"/>
              <a:t>REKAP PELAYANAN</a:t>
            </a:r>
          </a:p>
        </p:txBody>
      </p:sp>
      <p:sp>
        <p:nvSpPr>
          <p:cNvPr id="8" name="Content Placeholder 1">
            <a:extLst>
              <a:ext uri="{FF2B5EF4-FFF2-40B4-BE49-F238E27FC236}">
                <a16:creationId xmlns:a16="http://schemas.microsoft.com/office/drawing/2014/main" id="{13553AED-6951-49CB-8CDB-04CFD8574665}"/>
              </a:ext>
            </a:extLst>
          </p:cNvPr>
          <p:cNvSpPr txBox="1">
            <a:spLocks/>
          </p:cNvSpPr>
          <p:nvPr/>
        </p:nvSpPr>
        <p:spPr>
          <a:xfrm>
            <a:off x="914400" y="4676203"/>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latin typeface="+mj-lt"/>
              </a:rPr>
              <a:t>Sub Menu REKAP PELAYANAN</a:t>
            </a:r>
          </a:p>
          <a:p>
            <a:pPr marL="0" indent="0">
              <a:buNone/>
            </a:pPr>
            <a:r>
              <a:rPr lang="en-US" sz="1600">
                <a:latin typeface="+mj-lt"/>
              </a:rPr>
              <a:t>Menampilkan rekapitulasi klaim sesuai dengan table dari data txt yang diupload, dapat disesuaikan filter nya untuk range  waktu dan jenis pelayanan nya </a:t>
            </a:r>
            <a:r>
              <a:rPr lang="en-US" sz="1600" b="1">
                <a:latin typeface="+mj-lt"/>
              </a:rPr>
              <a:t> </a:t>
            </a:r>
            <a:endParaRPr lang="en-US" sz="2400">
              <a:latin typeface="+mj-lt"/>
            </a:endParaRPr>
          </a:p>
        </p:txBody>
      </p:sp>
      <p:pic>
        <p:nvPicPr>
          <p:cNvPr id="4" name="Picture 3" descr="A screenshot of a computer&#10;&#10;AI-generated content may be incorrect.">
            <a:extLst>
              <a:ext uri="{FF2B5EF4-FFF2-40B4-BE49-F238E27FC236}">
                <a16:creationId xmlns:a16="http://schemas.microsoft.com/office/drawing/2014/main" id="{3CE9C480-A6C3-B9A9-D4D5-68C887E6A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829" y="930702"/>
            <a:ext cx="7772400" cy="3310242"/>
          </a:xfrm>
          <a:prstGeom prst="rect">
            <a:avLst/>
          </a:prstGeom>
        </p:spPr>
      </p:pic>
    </p:spTree>
    <p:extLst>
      <p:ext uri="{BB962C8B-B14F-4D97-AF65-F5344CB8AC3E}">
        <p14:creationId xmlns:p14="http://schemas.microsoft.com/office/powerpoint/2010/main" val="3863007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3773E-D115-55AC-1BB4-71EF27FCF0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2BEE6F-C95C-7D4C-4F52-B9093BA70220}"/>
              </a:ext>
            </a:extLst>
          </p:cNvPr>
          <p:cNvSpPr>
            <a:spLocks noGrp="1"/>
          </p:cNvSpPr>
          <p:nvPr>
            <p:ph type="title"/>
          </p:nvPr>
        </p:nvSpPr>
        <p:spPr>
          <a:xfrm>
            <a:off x="2743199" y="0"/>
            <a:ext cx="8102771" cy="850478"/>
          </a:xfrm>
        </p:spPr>
        <p:txBody>
          <a:bodyPr>
            <a:normAutofit/>
          </a:bodyPr>
          <a:lstStyle/>
          <a:p>
            <a:r>
              <a:rPr lang="en-US"/>
              <a:t>DASHBOARD PELAYANAN</a:t>
            </a:r>
          </a:p>
        </p:txBody>
      </p:sp>
      <p:sp>
        <p:nvSpPr>
          <p:cNvPr id="8" name="Content Placeholder 1">
            <a:extLst>
              <a:ext uri="{FF2B5EF4-FFF2-40B4-BE49-F238E27FC236}">
                <a16:creationId xmlns:a16="http://schemas.microsoft.com/office/drawing/2014/main" id="{7EE78823-3A69-9B06-1B64-116AB9582CC5}"/>
              </a:ext>
            </a:extLst>
          </p:cNvPr>
          <p:cNvSpPr txBox="1">
            <a:spLocks/>
          </p:cNvSpPr>
          <p:nvPr/>
        </p:nvSpPr>
        <p:spPr>
          <a:xfrm>
            <a:off x="914400" y="4676203"/>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latin typeface="+mj-lt"/>
              </a:rPr>
              <a:t>Sub Menu DASHBOAD PELAYANAN</a:t>
            </a:r>
          </a:p>
          <a:p>
            <a:pPr marL="0" indent="0">
              <a:buNone/>
            </a:pPr>
            <a:r>
              <a:rPr lang="en-US" sz="1600">
                <a:latin typeface="+mj-lt"/>
              </a:rPr>
              <a:t>Tampilan interaktif yang menampilkan grafik data sesuai dengan periode waktu dan  jenis pelayanan</a:t>
            </a:r>
            <a:endParaRPr lang="en-US" sz="2400">
              <a:latin typeface="+mj-lt"/>
            </a:endParaRPr>
          </a:p>
        </p:txBody>
      </p:sp>
      <p:pic>
        <p:nvPicPr>
          <p:cNvPr id="5" name="Picture 4" descr="A screenshot of a computer&#10;&#10;AI-generated content may be incorrect.">
            <a:extLst>
              <a:ext uri="{FF2B5EF4-FFF2-40B4-BE49-F238E27FC236}">
                <a16:creationId xmlns:a16="http://schemas.microsoft.com/office/drawing/2014/main" id="{2945156E-6A34-00ED-84B2-2DC729AAF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574" y="954657"/>
            <a:ext cx="8855251" cy="3388741"/>
          </a:xfrm>
          <a:prstGeom prst="rect">
            <a:avLst/>
          </a:prstGeom>
        </p:spPr>
      </p:pic>
    </p:spTree>
    <p:extLst>
      <p:ext uri="{BB962C8B-B14F-4D97-AF65-F5344CB8AC3E}">
        <p14:creationId xmlns:p14="http://schemas.microsoft.com/office/powerpoint/2010/main" val="2654544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F5A23-8E1B-4B50-2CA5-667A888E7F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C6A0F2-130C-15F1-553A-8BCF020B49C6}"/>
              </a:ext>
            </a:extLst>
          </p:cNvPr>
          <p:cNvSpPr>
            <a:spLocks noGrp="1"/>
          </p:cNvSpPr>
          <p:nvPr>
            <p:ph type="title"/>
          </p:nvPr>
        </p:nvSpPr>
        <p:spPr>
          <a:xfrm>
            <a:off x="2743199" y="0"/>
            <a:ext cx="8102771" cy="850478"/>
          </a:xfrm>
        </p:spPr>
        <p:txBody>
          <a:bodyPr>
            <a:normAutofit/>
          </a:bodyPr>
          <a:lstStyle/>
          <a:p>
            <a:r>
              <a:rPr lang="en-US"/>
              <a:t>ANALISIS BIAYA DAN PPK</a:t>
            </a:r>
          </a:p>
        </p:txBody>
      </p:sp>
      <p:sp>
        <p:nvSpPr>
          <p:cNvPr id="8" name="Content Placeholder 1">
            <a:extLst>
              <a:ext uri="{FF2B5EF4-FFF2-40B4-BE49-F238E27FC236}">
                <a16:creationId xmlns:a16="http://schemas.microsoft.com/office/drawing/2014/main" id="{300BD9B1-F9DE-8BC4-8757-FC03FFC52954}"/>
              </a:ext>
            </a:extLst>
          </p:cNvPr>
          <p:cNvSpPr txBox="1">
            <a:spLocks/>
          </p:cNvSpPr>
          <p:nvPr/>
        </p:nvSpPr>
        <p:spPr>
          <a:xfrm>
            <a:off x="914400" y="4676203"/>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latin typeface="+mj-lt"/>
              </a:rPr>
              <a:t>Sub Menu ANALISIS BIAYA DAN PPK</a:t>
            </a:r>
          </a:p>
          <a:p>
            <a:pPr marL="0" indent="0">
              <a:buNone/>
            </a:pPr>
            <a:r>
              <a:rPr lang="en-US" sz="1600">
                <a:latin typeface="+mj-lt"/>
              </a:rPr>
              <a:t>Untuk melihat homogenitas biaya per group INA-CBG, per Diagnosis Utama, per Prosedur. Indikator yang digunakan adalah Coefisien of Variance (CoV) , Dimana suatu group dianggap homogen jika CoV dibawah 100%, akan lebih optimal adalah &lt; 50%. Dapat melihat juga variasi terjadi dibilling Dimana saja apakah di akomodasi dll</a:t>
            </a:r>
          </a:p>
          <a:p>
            <a:pPr marL="0" indent="0">
              <a:buNone/>
            </a:pPr>
            <a:r>
              <a:rPr lang="en-US" sz="1600">
                <a:latin typeface="+mj-lt"/>
              </a:rPr>
              <a:t>Dengan indicator ini kita juga bisa melihat apakah PPK di rumah sakit kita berjalan  atau mempunyai dampak ke homogenitas biayanya dengan melihat nilai CoV nya.</a:t>
            </a:r>
            <a:endParaRPr lang="en-US" sz="2400">
              <a:latin typeface="+mj-lt"/>
            </a:endParaRPr>
          </a:p>
        </p:txBody>
      </p:sp>
      <p:pic>
        <p:nvPicPr>
          <p:cNvPr id="4" name="Picture 3" descr="A screenshot of a computer&#10;&#10;AI-generated content may be incorrect.">
            <a:extLst>
              <a:ext uri="{FF2B5EF4-FFF2-40B4-BE49-F238E27FC236}">
                <a16:creationId xmlns:a16="http://schemas.microsoft.com/office/drawing/2014/main" id="{CBE78DBF-5DDF-DF37-03EC-8726090939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496" y="936306"/>
            <a:ext cx="8939017" cy="3320007"/>
          </a:xfrm>
          <a:prstGeom prst="rect">
            <a:avLst/>
          </a:prstGeom>
        </p:spPr>
      </p:pic>
      <p:grpSp>
        <p:nvGrpSpPr>
          <p:cNvPr id="3" name="Group 2">
            <a:extLst>
              <a:ext uri="{FF2B5EF4-FFF2-40B4-BE49-F238E27FC236}">
                <a16:creationId xmlns:a16="http://schemas.microsoft.com/office/drawing/2014/main" id="{E9B6D9DC-5795-91CC-889C-92C7DB775F83}"/>
              </a:ext>
            </a:extLst>
          </p:cNvPr>
          <p:cNvGrpSpPr/>
          <p:nvPr/>
        </p:nvGrpSpPr>
        <p:grpSpPr>
          <a:xfrm>
            <a:off x="9666514" y="1240971"/>
            <a:ext cx="1831271" cy="1541336"/>
            <a:chOff x="9666514" y="1240971"/>
            <a:chExt cx="1831271" cy="1541336"/>
          </a:xfrm>
        </p:grpSpPr>
        <p:pic>
          <p:nvPicPr>
            <p:cNvPr id="5" name="Picture 4" descr="A logo with blue and red letters&#10;&#10;AI-generated content may be incorrect.">
              <a:extLst>
                <a:ext uri="{FF2B5EF4-FFF2-40B4-BE49-F238E27FC236}">
                  <a16:creationId xmlns:a16="http://schemas.microsoft.com/office/drawing/2014/main" id="{429FE4CF-29D9-DC38-CF95-F86E5281BA33}"/>
                </a:ext>
              </a:extLst>
            </p:cNvPr>
            <p:cNvPicPr>
              <a:picLocks noChangeAspect="1"/>
            </p:cNvPicPr>
            <p:nvPr/>
          </p:nvPicPr>
          <p:blipFill>
            <a:blip r:embed="rId3">
              <a:extLst>
                <a:ext uri="{28A0092B-C50C-407E-A947-70E740481C1C}">
                  <a14:useLocalDpi xmlns:a14="http://schemas.microsoft.com/office/drawing/2010/main" val="0"/>
                </a:ext>
              </a:extLst>
            </a:blip>
            <a:srcRect t="7627" b="17797"/>
            <a:stretch/>
          </p:blipFill>
          <p:spPr>
            <a:xfrm>
              <a:off x="9969374" y="1561382"/>
              <a:ext cx="1225550" cy="1220925"/>
            </a:xfrm>
            <a:prstGeom prst="rect">
              <a:avLst/>
            </a:prstGeom>
          </p:spPr>
        </p:pic>
        <p:sp>
          <p:nvSpPr>
            <p:cNvPr id="6" name="TextBox 5">
              <a:extLst>
                <a:ext uri="{FF2B5EF4-FFF2-40B4-BE49-F238E27FC236}">
                  <a16:creationId xmlns:a16="http://schemas.microsoft.com/office/drawing/2014/main" id="{8389B643-FCDB-4F02-2FAC-A1762D4B5192}"/>
                </a:ext>
              </a:extLst>
            </p:cNvPr>
            <p:cNvSpPr txBox="1"/>
            <p:nvPr/>
          </p:nvSpPr>
          <p:spPr>
            <a:xfrm>
              <a:off x="9666514" y="1240971"/>
              <a:ext cx="1831271" cy="369332"/>
            </a:xfrm>
            <a:prstGeom prst="rect">
              <a:avLst/>
            </a:prstGeom>
            <a:noFill/>
          </p:spPr>
          <p:txBody>
            <a:bodyPr wrap="none" rtlCol="0">
              <a:spAutoFit/>
            </a:bodyPr>
            <a:lstStyle/>
            <a:p>
              <a:r>
                <a:rPr lang="en-US"/>
                <a:t>Fitur di AmatiPro</a:t>
              </a:r>
            </a:p>
          </p:txBody>
        </p:sp>
      </p:grpSp>
    </p:spTree>
    <p:extLst>
      <p:ext uri="{BB962C8B-B14F-4D97-AF65-F5344CB8AC3E}">
        <p14:creationId xmlns:p14="http://schemas.microsoft.com/office/powerpoint/2010/main" val="3880433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4A2A4-1AC2-1476-7330-27A2213F7E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04D3DD-488D-2241-AC2B-C9CB9C00EC45}"/>
              </a:ext>
            </a:extLst>
          </p:cNvPr>
          <p:cNvSpPr>
            <a:spLocks noGrp="1"/>
          </p:cNvSpPr>
          <p:nvPr>
            <p:ph type="title"/>
          </p:nvPr>
        </p:nvSpPr>
        <p:spPr>
          <a:xfrm>
            <a:off x="2394857" y="204502"/>
            <a:ext cx="8686800" cy="538188"/>
          </a:xfrm>
        </p:spPr>
        <p:txBody>
          <a:bodyPr>
            <a:normAutofit fontScale="90000"/>
          </a:bodyPr>
          <a:lstStyle/>
          <a:p>
            <a:r>
              <a:rPr lang="en-US"/>
              <a:t>REKAPITULASI PASIEN INTENSIF CARE</a:t>
            </a:r>
          </a:p>
        </p:txBody>
      </p:sp>
      <p:sp>
        <p:nvSpPr>
          <p:cNvPr id="8" name="Content Placeholder 1">
            <a:extLst>
              <a:ext uri="{FF2B5EF4-FFF2-40B4-BE49-F238E27FC236}">
                <a16:creationId xmlns:a16="http://schemas.microsoft.com/office/drawing/2014/main" id="{6B6D2A1A-237F-F4C8-80DE-CD4391D713F1}"/>
              </a:ext>
            </a:extLst>
          </p:cNvPr>
          <p:cNvSpPr txBox="1">
            <a:spLocks/>
          </p:cNvSpPr>
          <p:nvPr/>
        </p:nvSpPr>
        <p:spPr>
          <a:xfrm>
            <a:off x="914400" y="4676203"/>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latin typeface="+mj-lt"/>
              </a:rPr>
              <a:t>Sub Menu REKAPITLASI PASIEN INTENSIF CARE</a:t>
            </a:r>
          </a:p>
          <a:p>
            <a:pPr marL="0" indent="0">
              <a:buNone/>
            </a:pPr>
            <a:r>
              <a:rPr lang="en-US" sz="1600">
                <a:latin typeface="+mj-lt"/>
              </a:rPr>
              <a:t>Untuk melihat rekapitulasi pasien-pasien yang  selama perawatan nya masuk ke intensif care serta menggunakan Ventilator</a:t>
            </a:r>
            <a:endParaRPr lang="en-US" sz="2400">
              <a:latin typeface="+mj-lt"/>
            </a:endParaRPr>
          </a:p>
        </p:txBody>
      </p:sp>
      <p:pic>
        <p:nvPicPr>
          <p:cNvPr id="5" name="Picture 4" descr="A screenshot of a computer&#10;&#10;AI-generated content may be incorrect.">
            <a:extLst>
              <a:ext uri="{FF2B5EF4-FFF2-40B4-BE49-F238E27FC236}">
                <a16:creationId xmlns:a16="http://schemas.microsoft.com/office/drawing/2014/main" id="{3B08F128-BBA2-2EAA-6145-BD665F88F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061222"/>
            <a:ext cx="8338458" cy="3296448"/>
          </a:xfrm>
          <a:prstGeom prst="rect">
            <a:avLst/>
          </a:prstGeom>
        </p:spPr>
      </p:pic>
      <p:grpSp>
        <p:nvGrpSpPr>
          <p:cNvPr id="3" name="Group 2">
            <a:extLst>
              <a:ext uri="{FF2B5EF4-FFF2-40B4-BE49-F238E27FC236}">
                <a16:creationId xmlns:a16="http://schemas.microsoft.com/office/drawing/2014/main" id="{9A6A911F-F1DF-1259-1441-3C713360356D}"/>
              </a:ext>
            </a:extLst>
          </p:cNvPr>
          <p:cNvGrpSpPr/>
          <p:nvPr/>
        </p:nvGrpSpPr>
        <p:grpSpPr>
          <a:xfrm>
            <a:off x="9666514" y="1240971"/>
            <a:ext cx="1831271" cy="1541336"/>
            <a:chOff x="9666514" y="1240971"/>
            <a:chExt cx="1831271" cy="1541336"/>
          </a:xfrm>
        </p:grpSpPr>
        <p:pic>
          <p:nvPicPr>
            <p:cNvPr id="4" name="Picture 3" descr="A logo with blue and red letters&#10;&#10;AI-generated content may be incorrect.">
              <a:extLst>
                <a:ext uri="{FF2B5EF4-FFF2-40B4-BE49-F238E27FC236}">
                  <a16:creationId xmlns:a16="http://schemas.microsoft.com/office/drawing/2014/main" id="{F55D4DD8-3402-61D5-B239-D5C608FAF96C}"/>
                </a:ext>
              </a:extLst>
            </p:cNvPr>
            <p:cNvPicPr>
              <a:picLocks noChangeAspect="1"/>
            </p:cNvPicPr>
            <p:nvPr/>
          </p:nvPicPr>
          <p:blipFill>
            <a:blip r:embed="rId3">
              <a:extLst>
                <a:ext uri="{28A0092B-C50C-407E-A947-70E740481C1C}">
                  <a14:useLocalDpi xmlns:a14="http://schemas.microsoft.com/office/drawing/2010/main" val="0"/>
                </a:ext>
              </a:extLst>
            </a:blip>
            <a:srcRect t="7627" b="17797"/>
            <a:stretch/>
          </p:blipFill>
          <p:spPr>
            <a:xfrm>
              <a:off x="9969374" y="1561382"/>
              <a:ext cx="1225550" cy="1220925"/>
            </a:xfrm>
            <a:prstGeom prst="rect">
              <a:avLst/>
            </a:prstGeom>
          </p:spPr>
        </p:pic>
        <p:sp>
          <p:nvSpPr>
            <p:cNvPr id="6" name="TextBox 5">
              <a:extLst>
                <a:ext uri="{FF2B5EF4-FFF2-40B4-BE49-F238E27FC236}">
                  <a16:creationId xmlns:a16="http://schemas.microsoft.com/office/drawing/2014/main" id="{99223918-51CE-DD84-9458-52CA6DF19835}"/>
                </a:ext>
              </a:extLst>
            </p:cNvPr>
            <p:cNvSpPr txBox="1"/>
            <p:nvPr/>
          </p:nvSpPr>
          <p:spPr>
            <a:xfrm>
              <a:off x="9666514" y="1240971"/>
              <a:ext cx="1831271" cy="369332"/>
            </a:xfrm>
            <a:prstGeom prst="rect">
              <a:avLst/>
            </a:prstGeom>
            <a:noFill/>
          </p:spPr>
          <p:txBody>
            <a:bodyPr wrap="none" rtlCol="0">
              <a:spAutoFit/>
            </a:bodyPr>
            <a:lstStyle/>
            <a:p>
              <a:r>
                <a:rPr lang="en-US"/>
                <a:t>Fitur di AmatiPro</a:t>
              </a:r>
            </a:p>
          </p:txBody>
        </p:sp>
      </p:grpSp>
    </p:spTree>
    <p:extLst>
      <p:ext uri="{BB962C8B-B14F-4D97-AF65-F5344CB8AC3E}">
        <p14:creationId xmlns:p14="http://schemas.microsoft.com/office/powerpoint/2010/main" val="3984357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8F418-82C7-6713-247B-FA04FD57C0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AEA13F-8C54-DADD-1DFC-3438D5612B0C}"/>
              </a:ext>
            </a:extLst>
          </p:cNvPr>
          <p:cNvSpPr>
            <a:spLocks noGrp="1"/>
          </p:cNvSpPr>
          <p:nvPr>
            <p:ph type="title"/>
          </p:nvPr>
        </p:nvSpPr>
        <p:spPr/>
        <p:txBody>
          <a:bodyPr/>
          <a:lstStyle/>
          <a:p>
            <a:r>
              <a:rPr lang="en-US"/>
              <a:t>MENU AUDIT KODING</a:t>
            </a:r>
          </a:p>
        </p:txBody>
      </p:sp>
    </p:spTree>
    <p:extLst>
      <p:ext uri="{BB962C8B-B14F-4D97-AF65-F5344CB8AC3E}">
        <p14:creationId xmlns:p14="http://schemas.microsoft.com/office/powerpoint/2010/main" val="2151768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7FA14C-32C0-A70D-DBFF-E52474DC3D42}"/>
              </a:ext>
            </a:extLst>
          </p:cNvPr>
          <p:cNvSpPr>
            <a:spLocks noGrp="1"/>
          </p:cNvSpPr>
          <p:nvPr>
            <p:ph idx="1"/>
          </p:nvPr>
        </p:nvSpPr>
        <p:spPr>
          <a:xfrm>
            <a:off x="838200" y="1201590"/>
            <a:ext cx="10515600" cy="5351610"/>
          </a:xfrm>
        </p:spPr>
        <p:txBody>
          <a:bodyPr>
            <a:normAutofit/>
          </a:bodyPr>
          <a:lstStyle/>
          <a:p>
            <a:pPr>
              <a:lnSpc>
                <a:spcPts val="1950"/>
              </a:lnSpc>
            </a:pPr>
            <a:r>
              <a:rPr lang="en-ID" sz="2000" b="0" i="0">
                <a:solidFill>
                  <a:srgbClr val="000000"/>
                </a:solidFill>
                <a:effectLst/>
                <a:latin typeface="+mj-lt"/>
              </a:rPr>
              <a:t>Aplikasi amati merupakan aplikasi yang dikembangkan oleh Casemix Community Academy (CCA) untuk fasiitas kesehatan baik rumah sakit maupun klinik utama yang bekerja sama dengan BPJS Kesehatan yang dapat digunakan untuk analisis data klaim pasien yang mempunyai manfaat sangat banyak diantara melihat potensi-potensi kesalahan koding, kekurangan dokumentasi, analisis biaya , analisis clinical pathway dan masih banyak lagi.</a:t>
            </a:r>
          </a:p>
          <a:p>
            <a:pPr>
              <a:lnSpc>
                <a:spcPts val="1950"/>
              </a:lnSpc>
            </a:pPr>
            <a:r>
              <a:rPr lang="en-ID" sz="2000" b="0" i="0">
                <a:solidFill>
                  <a:srgbClr val="000000"/>
                </a:solidFill>
                <a:effectLst/>
                <a:latin typeface="+mj-lt"/>
              </a:rPr>
              <a:t>Aplikasi Amati akan selalu dilakukan pengembangan disesuaikan dengan kebutuhan rumah sakit/klinik dalam kaitannya dengan proses implementasi JKN</a:t>
            </a:r>
            <a:endParaRPr lang="en-ID" sz="2000">
              <a:solidFill>
                <a:srgbClr val="000000"/>
              </a:solidFill>
              <a:effectLst/>
              <a:latin typeface="+mj-lt"/>
            </a:endParaRPr>
          </a:p>
          <a:p>
            <a:pPr>
              <a:lnSpc>
                <a:spcPts val="1950"/>
              </a:lnSpc>
            </a:pPr>
            <a:r>
              <a:rPr lang="en-ID" sz="2000" b="0" i="0">
                <a:solidFill>
                  <a:srgbClr val="000000"/>
                </a:solidFill>
                <a:effectLst/>
                <a:latin typeface="+mj-lt"/>
              </a:rPr>
              <a:t>Fitur-fitur Utama yang telah dikembangkan antara lain :</a:t>
            </a:r>
            <a:endParaRPr lang="en-ID" sz="2000">
              <a:solidFill>
                <a:srgbClr val="000000"/>
              </a:solidFill>
              <a:effectLst/>
              <a:latin typeface="+mj-lt"/>
            </a:endParaRPr>
          </a:p>
          <a:p>
            <a:pPr lvl="1"/>
            <a:r>
              <a:rPr lang="en-ID" sz="1800" b="0" i="0">
                <a:solidFill>
                  <a:srgbClr val="000000"/>
                </a:solidFill>
                <a:effectLst/>
                <a:latin typeface="+mj-lt"/>
              </a:rPr>
              <a:t>Analisis Data Koding</a:t>
            </a:r>
            <a:endParaRPr lang="en-ID" sz="1800">
              <a:latin typeface="+mj-lt"/>
            </a:endParaRPr>
          </a:p>
          <a:p>
            <a:pPr lvl="1"/>
            <a:r>
              <a:rPr lang="en-ID" sz="1800" b="0" i="0">
                <a:solidFill>
                  <a:srgbClr val="000000"/>
                </a:solidFill>
                <a:effectLst/>
                <a:latin typeface="+mj-lt"/>
              </a:rPr>
              <a:t>Analisis Data Klaim</a:t>
            </a:r>
            <a:endParaRPr lang="en-ID" sz="1800">
              <a:latin typeface="+mj-lt"/>
            </a:endParaRPr>
          </a:p>
          <a:p>
            <a:pPr lvl="1"/>
            <a:r>
              <a:rPr lang="en-ID" sz="1800" b="0" i="0">
                <a:solidFill>
                  <a:srgbClr val="000000"/>
                </a:solidFill>
                <a:effectLst/>
                <a:latin typeface="+mj-lt"/>
              </a:rPr>
              <a:t>Audit Koding</a:t>
            </a:r>
            <a:endParaRPr lang="en-ID" sz="1800">
              <a:latin typeface="+mj-lt"/>
            </a:endParaRPr>
          </a:p>
          <a:p>
            <a:pPr lvl="1"/>
            <a:r>
              <a:rPr lang="en-ID" sz="1800" b="0" i="0">
                <a:solidFill>
                  <a:srgbClr val="000000"/>
                </a:solidFill>
                <a:effectLst/>
                <a:latin typeface="+mj-lt"/>
              </a:rPr>
              <a:t>Pre-Verifikasi Klaim</a:t>
            </a:r>
          </a:p>
          <a:p>
            <a:pPr lvl="1"/>
            <a:r>
              <a:rPr lang="en-ID" sz="1800">
                <a:latin typeface="+mj-lt"/>
              </a:rPr>
              <a:t>Gambaran Pelayanan</a:t>
            </a:r>
          </a:p>
          <a:p>
            <a:pPr lvl="1"/>
            <a:r>
              <a:rPr lang="en-ID" sz="1800">
                <a:latin typeface="+mj-lt"/>
              </a:rPr>
              <a:t>Indikator Kinerja Klaim</a:t>
            </a:r>
          </a:p>
          <a:p>
            <a:pPr>
              <a:lnSpc>
                <a:spcPts val="1950"/>
              </a:lnSpc>
            </a:pPr>
            <a:r>
              <a:rPr lang="en-ID" sz="2000" b="0" i="0">
                <a:solidFill>
                  <a:srgbClr val="000000"/>
                </a:solidFill>
                <a:effectLst/>
                <a:latin typeface="+mj-lt"/>
              </a:rPr>
              <a:t>Dari setiap fitur utama tersebut akan terdapat beberapa sub fitur yang akan membahas detail dari masing-masing fitur utama</a:t>
            </a:r>
            <a:endParaRPr lang="en-ID" sz="2000">
              <a:solidFill>
                <a:srgbClr val="000000"/>
              </a:solidFill>
              <a:effectLst/>
              <a:latin typeface="+mj-lt"/>
            </a:endParaRPr>
          </a:p>
          <a:p>
            <a:r>
              <a:rPr lang="en-US" sz="2000">
                <a:latin typeface="+mj-lt"/>
              </a:rPr>
              <a:t>Fitur akan terus berkembang sesuai dengan kebutuhan (khusus untuk AmatiPro)</a:t>
            </a:r>
          </a:p>
        </p:txBody>
      </p:sp>
      <p:sp>
        <p:nvSpPr>
          <p:cNvPr id="3" name="Title 2">
            <a:extLst>
              <a:ext uri="{FF2B5EF4-FFF2-40B4-BE49-F238E27FC236}">
                <a16:creationId xmlns:a16="http://schemas.microsoft.com/office/drawing/2014/main" id="{3B3DF84E-290F-0522-8DF2-11BA6AFEBB7E}"/>
              </a:ext>
            </a:extLst>
          </p:cNvPr>
          <p:cNvSpPr>
            <a:spLocks noGrp="1"/>
          </p:cNvSpPr>
          <p:nvPr>
            <p:ph type="title"/>
          </p:nvPr>
        </p:nvSpPr>
        <p:spPr>
          <a:xfrm>
            <a:off x="3136168" y="-276373"/>
            <a:ext cx="10515600" cy="1325563"/>
          </a:xfrm>
        </p:spPr>
        <p:txBody>
          <a:bodyPr/>
          <a:lstStyle/>
          <a:p>
            <a:r>
              <a:rPr lang="en-US"/>
              <a:t>PENDAHULUAN</a:t>
            </a:r>
          </a:p>
        </p:txBody>
      </p:sp>
    </p:spTree>
    <p:extLst>
      <p:ext uri="{BB962C8B-B14F-4D97-AF65-F5344CB8AC3E}">
        <p14:creationId xmlns:p14="http://schemas.microsoft.com/office/powerpoint/2010/main" val="2341755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BDD29-C7D3-7BBB-F915-3A75B7A9E0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E71251-4940-A116-C054-B46CC9D253C5}"/>
              </a:ext>
            </a:extLst>
          </p:cNvPr>
          <p:cNvSpPr>
            <a:spLocks noGrp="1"/>
          </p:cNvSpPr>
          <p:nvPr>
            <p:ph type="title"/>
          </p:nvPr>
        </p:nvSpPr>
        <p:spPr>
          <a:xfrm>
            <a:off x="2394857" y="204502"/>
            <a:ext cx="8686800" cy="538188"/>
          </a:xfrm>
        </p:spPr>
        <p:txBody>
          <a:bodyPr>
            <a:normAutofit fontScale="90000"/>
          </a:bodyPr>
          <a:lstStyle/>
          <a:p>
            <a:r>
              <a:rPr lang="en-US"/>
              <a:t>AUDIT KODING</a:t>
            </a:r>
          </a:p>
        </p:txBody>
      </p:sp>
      <p:sp>
        <p:nvSpPr>
          <p:cNvPr id="8" name="Content Placeholder 1">
            <a:extLst>
              <a:ext uri="{FF2B5EF4-FFF2-40B4-BE49-F238E27FC236}">
                <a16:creationId xmlns:a16="http://schemas.microsoft.com/office/drawing/2014/main" id="{40EE7E00-B548-95D6-DA70-2AC649F4E68E}"/>
              </a:ext>
            </a:extLst>
          </p:cNvPr>
          <p:cNvSpPr txBox="1">
            <a:spLocks/>
          </p:cNvSpPr>
          <p:nvPr/>
        </p:nvSpPr>
        <p:spPr>
          <a:xfrm>
            <a:off x="914400" y="4676203"/>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latin typeface="+mj-lt"/>
              </a:rPr>
              <a:t>Menu REKAPITLASI PASIEN INTENSIF CARE</a:t>
            </a:r>
          </a:p>
          <a:p>
            <a:pPr marL="0" indent="0">
              <a:buNone/>
            </a:pPr>
            <a:r>
              <a:rPr lang="en-US" sz="1600">
                <a:latin typeface="+mj-lt"/>
              </a:rPr>
              <a:t>Melakukan pengecekan terhadap koding-koding yang telah dilakukan dengan beberapa rules ICD 10 dan ICD9-CM, Data yang ditampilkan adalah data yang koding nya kurang tepat</a:t>
            </a:r>
            <a:endParaRPr lang="en-US" sz="2400">
              <a:latin typeface="+mj-lt"/>
            </a:endParaRPr>
          </a:p>
        </p:txBody>
      </p:sp>
      <p:sp>
        <p:nvSpPr>
          <p:cNvPr id="4" name="TextBox 3">
            <a:extLst>
              <a:ext uri="{FF2B5EF4-FFF2-40B4-BE49-F238E27FC236}">
                <a16:creationId xmlns:a16="http://schemas.microsoft.com/office/drawing/2014/main" id="{BC89C7D3-5449-F926-E30B-E1993A364A9B}"/>
              </a:ext>
            </a:extLst>
          </p:cNvPr>
          <p:cNvSpPr txBox="1"/>
          <p:nvPr/>
        </p:nvSpPr>
        <p:spPr>
          <a:xfrm>
            <a:off x="3039836" y="4327462"/>
            <a:ext cx="6101442" cy="369332"/>
          </a:xfrm>
          <a:prstGeom prst="rect">
            <a:avLst/>
          </a:prstGeom>
          <a:noFill/>
        </p:spPr>
        <p:txBody>
          <a:bodyPr wrap="square">
            <a:spAutoFit/>
          </a:bodyPr>
          <a:lstStyle/>
          <a:p>
            <a:endParaRPr lang="en-ID"/>
          </a:p>
        </p:txBody>
      </p:sp>
      <p:sp>
        <p:nvSpPr>
          <p:cNvPr id="7" name="TextBox 6">
            <a:extLst>
              <a:ext uri="{FF2B5EF4-FFF2-40B4-BE49-F238E27FC236}">
                <a16:creationId xmlns:a16="http://schemas.microsoft.com/office/drawing/2014/main" id="{65DD5E2A-5D83-6387-1D23-9808F66B2D5E}"/>
              </a:ext>
            </a:extLst>
          </p:cNvPr>
          <p:cNvSpPr txBox="1"/>
          <p:nvPr/>
        </p:nvSpPr>
        <p:spPr>
          <a:xfrm>
            <a:off x="3039836" y="4327462"/>
            <a:ext cx="6101442" cy="369332"/>
          </a:xfrm>
          <a:prstGeom prst="rect">
            <a:avLst/>
          </a:prstGeom>
          <a:noFill/>
        </p:spPr>
        <p:txBody>
          <a:bodyPr wrap="square">
            <a:spAutoFit/>
          </a:bodyPr>
          <a:lstStyle/>
          <a:p>
            <a:endParaRPr lang="en-ID"/>
          </a:p>
        </p:txBody>
      </p:sp>
      <p:pic>
        <p:nvPicPr>
          <p:cNvPr id="12" name="Picture 11" descr="A screenshot of a computer&#10;&#10;AI-generated content may be incorrect.">
            <a:extLst>
              <a:ext uri="{FF2B5EF4-FFF2-40B4-BE49-F238E27FC236}">
                <a16:creationId xmlns:a16="http://schemas.microsoft.com/office/drawing/2014/main" id="{296EEB5A-1C46-4ACC-0182-3DB9B3D3FE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405" y="1091431"/>
            <a:ext cx="9378994" cy="2822413"/>
          </a:xfrm>
          <a:prstGeom prst="rect">
            <a:avLst/>
          </a:prstGeom>
        </p:spPr>
      </p:pic>
      <p:grpSp>
        <p:nvGrpSpPr>
          <p:cNvPr id="3" name="Group 2">
            <a:extLst>
              <a:ext uri="{FF2B5EF4-FFF2-40B4-BE49-F238E27FC236}">
                <a16:creationId xmlns:a16="http://schemas.microsoft.com/office/drawing/2014/main" id="{DE36F3B9-BD75-3B2F-6921-E20DBF84615B}"/>
              </a:ext>
            </a:extLst>
          </p:cNvPr>
          <p:cNvGrpSpPr/>
          <p:nvPr/>
        </p:nvGrpSpPr>
        <p:grpSpPr>
          <a:xfrm>
            <a:off x="10166021" y="1168110"/>
            <a:ext cx="1831271" cy="1541336"/>
            <a:chOff x="9666514" y="1240971"/>
            <a:chExt cx="1831271" cy="1541336"/>
          </a:xfrm>
        </p:grpSpPr>
        <p:pic>
          <p:nvPicPr>
            <p:cNvPr id="5" name="Picture 4" descr="A logo with blue and red letters&#10;&#10;AI-generated content may be incorrect.">
              <a:extLst>
                <a:ext uri="{FF2B5EF4-FFF2-40B4-BE49-F238E27FC236}">
                  <a16:creationId xmlns:a16="http://schemas.microsoft.com/office/drawing/2014/main" id="{94C7C67F-B3FC-8378-805D-C5627822F75B}"/>
                </a:ext>
              </a:extLst>
            </p:cNvPr>
            <p:cNvPicPr>
              <a:picLocks noChangeAspect="1"/>
            </p:cNvPicPr>
            <p:nvPr/>
          </p:nvPicPr>
          <p:blipFill>
            <a:blip r:embed="rId3">
              <a:extLst>
                <a:ext uri="{28A0092B-C50C-407E-A947-70E740481C1C}">
                  <a14:useLocalDpi xmlns:a14="http://schemas.microsoft.com/office/drawing/2010/main" val="0"/>
                </a:ext>
              </a:extLst>
            </a:blip>
            <a:srcRect t="7627" b="17797"/>
            <a:stretch/>
          </p:blipFill>
          <p:spPr>
            <a:xfrm>
              <a:off x="9969374" y="1561382"/>
              <a:ext cx="1225550" cy="1220925"/>
            </a:xfrm>
            <a:prstGeom prst="rect">
              <a:avLst/>
            </a:prstGeom>
          </p:spPr>
        </p:pic>
        <p:sp>
          <p:nvSpPr>
            <p:cNvPr id="6" name="TextBox 5">
              <a:extLst>
                <a:ext uri="{FF2B5EF4-FFF2-40B4-BE49-F238E27FC236}">
                  <a16:creationId xmlns:a16="http://schemas.microsoft.com/office/drawing/2014/main" id="{CF011ADA-A5D4-4307-359D-F4930AD472C2}"/>
                </a:ext>
              </a:extLst>
            </p:cNvPr>
            <p:cNvSpPr txBox="1"/>
            <p:nvPr/>
          </p:nvSpPr>
          <p:spPr>
            <a:xfrm>
              <a:off x="9666514" y="1240971"/>
              <a:ext cx="1831271" cy="369332"/>
            </a:xfrm>
            <a:prstGeom prst="rect">
              <a:avLst/>
            </a:prstGeom>
            <a:noFill/>
          </p:spPr>
          <p:txBody>
            <a:bodyPr wrap="none" rtlCol="0">
              <a:spAutoFit/>
            </a:bodyPr>
            <a:lstStyle/>
            <a:p>
              <a:r>
                <a:rPr lang="en-US"/>
                <a:t>Fitur di AmatiPro</a:t>
              </a:r>
            </a:p>
          </p:txBody>
        </p:sp>
      </p:grpSp>
    </p:spTree>
    <p:extLst>
      <p:ext uri="{BB962C8B-B14F-4D97-AF65-F5344CB8AC3E}">
        <p14:creationId xmlns:p14="http://schemas.microsoft.com/office/powerpoint/2010/main" val="31546368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E5EC2-2E7F-3F8E-AF10-DAB410887D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EEF63D-38CD-D2EF-72E5-BF26C3F13EB3}"/>
              </a:ext>
            </a:extLst>
          </p:cNvPr>
          <p:cNvSpPr>
            <a:spLocks noGrp="1"/>
          </p:cNvSpPr>
          <p:nvPr>
            <p:ph type="title"/>
          </p:nvPr>
        </p:nvSpPr>
        <p:spPr/>
        <p:txBody>
          <a:bodyPr/>
          <a:lstStyle/>
          <a:p>
            <a:r>
              <a:rPr lang="en-US"/>
              <a:t>MENU PRA VERIFIKASI</a:t>
            </a:r>
          </a:p>
        </p:txBody>
      </p:sp>
    </p:spTree>
    <p:extLst>
      <p:ext uri="{BB962C8B-B14F-4D97-AF65-F5344CB8AC3E}">
        <p14:creationId xmlns:p14="http://schemas.microsoft.com/office/powerpoint/2010/main" val="2916842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E50E6-AD6A-F35A-6CBB-194971B8D774}"/>
            </a:ext>
          </a:extLst>
        </p:cNvPr>
        <p:cNvGrpSpPr/>
        <p:nvPr/>
      </p:nvGrpSpPr>
      <p:grpSpPr>
        <a:xfrm>
          <a:off x="0" y="0"/>
          <a:ext cx="0" cy="0"/>
          <a:chOff x="0" y="0"/>
          <a:chExt cx="0" cy="0"/>
        </a:xfrm>
      </p:grpSpPr>
      <p:pic>
        <p:nvPicPr>
          <p:cNvPr id="5" name="Picture 4" descr="A screenshot of a computer&#10;&#10;AI-generated content may be incorrect.">
            <a:extLst>
              <a:ext uri="{FF2B5EF4-FFF2-40B4-BE49-F238E27FC236}">
                <a16:creationId xmlns:a16="http://schemas.microsoft.com/office/drawing/2014/main" id="{A3F09506-7229-8C15-E37E-F6441041EDFF}"/>
              </a:ext>
            </a:extLst>
          </p:cNvPr>
          <p:cNvPicPr>
            <a:picLocks noChangeAspect="1"/>
          </p:cNvPicPr>
          <p:nvPr/>
        </p:nvPicPr>
        <p:blipFill>
          <a:blip r:embed="rId2">
            <a:extLst>
              <a:ext uri="{28A0092B-C50C-407E-A947-70E740481C1C}">
                <a14:useLocalDpi xmlns:a14="http://schemas.microsoft.com/office/drawing/2010/main" val="0"/>
              </a:ext>
            </a:extLst>
          </a:blip>
          <a:srcRect l="62325" t="11964" b="31921"/>
          <a:stretch/>
        </p:blipFill>
        <p:spPr>
          <a:xfrm>
            <a:off x="860999" y="3488536"/>
            <a:ext cx="5601233" cy="2623457"/>
          </a:xfrm>
          <a:prstGeom prst="rect">
            <a:avLst/>
          </a:prstGeom>
        </p:spPr>
      </p:pic>
      <p:sp>
        <p:nvSpPr>
          <p:cNvPr id="2" name="Title 1">
            <a:extLst>
              <a:ext uri="{FF2B5EF4-FFF2-40B4-BE49-F238E27FC236}">
                <a16:creationId xmlns:a16="http://schemas.microsoft.com/office/drawing/2014/main" id="{F6B9D87F-4612-F570-88A6-35DE58FE95F7}"/>
              </a:ext>
            </a:extLst>
          </p:cNvPr>
          <p:cNvSpPr>
            <a:spLocks noGrp="1"/>
          </p:cNvSpPr>
          <p:nvPr>
            <p:ph type="title"/>
          </p:nvPr>
        </p:nvSpPr>
        <p:spPr>
          <a:xfrm>
            <a:off x="2394857" y="204502"/>
            <a:ext cx="8686800" cy="538188"/>
          </a:xfrm>
        </p:spPr>
        <p:txBody>
          <a:bodyPr>
            <a:normAutofit fontScale="90000"/>
          </a:bodyPr>
          <a:lstStyle/>
          <a:p>
            <a:r>
              <a:rPr lang="en-US"/>
              <a:t>PURIFIKASI</a:t>
            </a:r>
          </a:p>
        </p:txBody>
      </p:sp>
      <p:sp>
        <p:nvSpPr>
          <p:cNvPr id="8" name="Content Placeholder 1">
            <a:extLst>
              <a:ext uri="{FF2B5EF4-FFF2-40B4-BE49-F238E27FC236}">
                <a16:creationId xmlns:a16="http://schemas.microsoft.com/office/drawing/2014/main" id="{CEDCDC21-9B42-00E9-A2E1-85D7D59E6083}"/>
              </a:ext>
            </a:extLst>
          </p:cNvPr>
          <p:cNvSpPr txBox="1">
            <a:spLocks/>
          </p:cNvSpPr>
          <p:nvPr/>
        </p:nvSpPr>
        <p:spPr>
          <a:xfrm>
            <a:off x="816428" y="905051"/>
            <a:ext cx="9459685" cy="9517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a:latin typeface="+mj-lt"/>
              </a:rPr>
              <a:t>Melakukan Upload data txt sesuai bulan yang ingin dilakukan pengecekan SEP nya (sudah diupload di menu ”eklaim” paling atas</a:t>
            </a:r>
          </a:p>
          <a:p>
            <a:pPr>
              <a:lnSpc>
                <a:spcPct val="100000"/>
              </a:lnSpc>
            </a:pPr>
            <a:r>
              <a:rPr lang="en-US" sz="1600">
                <a:latin typeface="+mj-lt"/>
              </a:rPr>
              <a:t>Mendownload kunjungan pasien dari aplikasi vclaim</a:t>
            </a:r>
          </a:p>
          <a:p>
            <a:pPr>
              <a:lnSpc>
                <a:spcPct val="100000"/>
              </a:lnSpc>
            </a:pPr>
            <a:r>
              <a:rPr lang="en-US" sz="1600">
                <a:latin typeface="+mj-lt"/>
              </a:rPr>
              <a:t>Memindahkan data kunjungan vclaim ke template exel yang telah disediakan atau melakukan “save as” tanpa menggunakan password”  untuk exel output dari vclaim jika ingin tidak menggunakan template exel yang disediakan</a:t>
            </a:r>
          </a:p>
          <a:p>
            <a:pPr>
              <a:lnSpc>
                <a:spcPct val="100000"/>
              </a:lnSpc>
            </a:pPr>
            <a:r>
              <a:rPr lang="en-US" sz="1600">
                <a:latin typeface="+mj-lt"/>
              </a:rPr>
              <a:t>Melakukan upload data kunjungan dari vclaim bisa rawat jalan atau rawat inap tergantung yang ingin dicek</a:t>
            </a:r>
          </a:p>
          <a:p>
            <a:pPr>
              <a:lnSpc>
                <a:spcPct val="100000"/>
              </a:lnSpc>
            </a:pPr>
            <a:r>
              <a:rPr lang="en-US" sz="1600">
                <a:latin typeface="+mj-lt"/>
              </a:rPr>
              <a:t>Kemudian silahkan  diupload exel tersebut ke aplikasi eklaim</a:t>
            </a:r>
            <a:endParaRPr lang="en-US" sz="2400">
              <a:latin typeface="+mj-lt"/>
            </a:endParaRPr>
          </a:p>
        </p:txBody>
      </p:sp>
      <p:sp>
        <p:nvSpPr>
          <p:cNvPr id="4" name="TextBox 3">
            <a:extLst>
              <a:ext uri="{FF2B5EF4-FFF2-40B4-BE49-F238E27FC236}">
                <a16:creationId xmlns:a16="http://schemas.microsoft.com/office/drawing/2014/main" id="{451FFD43-4787-40F2-2E2F-46088DD859DB}"/>
              </a:ext>
            </a:extLst>
          </p:cNvPr>
          <p:cNvSpPr txBox="1"/>
          <p:nvPr/>
        </p:nvSpPr>
        <p:spPr>
          <a:xfrm>
            <a:off x="3039836" y="4327462"/>
            <a:ext cx="6101442" cy="369332"/>
          </a:xfrm>
          <a:prstGeom prst="rect">
            <a:avLst/>
          </a:prstGeom>
          <a:noFill/>
        </p:spPr>
        <p:txBody>
          <a:bodyPr wrap="square">
            <a:spAutoFit/>
          </a:bodyPr>
          <a:lstStyle/>
          <a:p>
            <a:endParaRPr lang="en-ID"/>
          </a:p>
        </p:txBody>
      </p:sp>
      <p:sp>
        <p:nvSpPr>
          <p:cNvPr id="14" name="TextBox 13">
            <a:extLst>
              <a:ext uri="{FF2B5EF4-FFF2-40B4-BE49-F238E27FC236}">
                <a16:creationId xmlns:a16="http://schemas.microsoft.com/office/drawing/2014/main" id="{E1AC68AD-4F03-7561-8178-C1125D32773D}"/>
              </a:ext>
            </a:extLst>
          </p:cNvPr>
          <p:cNvSpPr txBox="1"/>
          <p:nvPr/>
        </p:nvSpPr>
        <p:spPr>
          <a:xfrm>
            <a:off x="6535038" y="3573674"/>
            <a:ext cx="4546619" cy="523220"/>
          </a:xfrm>
          <a:prstGeom prst="rect">
            <a:avLst/>
          </a:prstGeom>
          <a:noFill/>
        </p:spPr>
        <p:txBody>
          <a:bodyPr wrap="square" rtlCol="0">
            <a:spAutoFit/>
          </a:bodyPr>
          <a:lstStyle/>
          <a:p>
            <a:r>
              <a:rPr lang="en-US" sz="1400" b="1"/>
              <a:t>Tombol Hapus </a:t>
            </a:r>
            <a:r>
              <a:rPr lang="en-US" sz="1400"/>
              <a:t>untuk menghapus data kunjungan dari vcalim telah diupload </a:t>
            </a:r>
          </a:p>
        </p:txBody>
      </p:sp>
      <p:sp>
        <p:nvSpPr>
          <p:cNvPr id="9" name="Rectangle 8">
            <a:extLst>
              <a:ext uri="{FF2B5EF4-FFF2-40B4-BE49-F238E27FC236}">
                <a16:creationId xmlns:a16="http://schemas.microsoft.com/office/drawing/2014/main" id="{07924DB9-56EF-12A8-88D0-4AA644487BD6}"/>
              </a:ext>
            </a:extLst>
          </p:cNvPr>
          <p:cNvSpPr/>
          <p:nvPr/>
        </p:nvSpPr>
        <p:spPr>
          <a:xfrm>
            <a:off x="859971" y="3562399"/>
            <a:ext cx="5453255" cy="50074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69A4CF7-D4D8-EEFD-4A67-E8031518EAFA}"/>
              </a:ext>
            </a:extLst>
          </p:cNvPr>
          <p:cNvSpPr txBox="1"/>
          <p:nvPr/>
        </p:nvSpPr>
        <p:spPr>
          <a:xfrm>
            <a:off x="6535037" y="4083708"/>
            <a:ext cx="4546619" cy="738664"/>
          </a:xfrm>
          <a:prstGeom prst="rect">
            <a:avLst/>
          </a:prstGeom>
          <a:noFill/>
        </p:spPr>
        <p:txBody>
          <a:bodyPr wrap="square" rtlCol="0">
            <a:spAutoFit/>
          </a:bodyPr>
          <a:lstStyle/>
          <a:p>
            <a:r>
              <a:rPr lang="en-US" sz="1400" b="1"/>
              <a:t>Tombol Download Template </a:t>
            </a:r>
            <a:r>
              <a:rPr lang="en-US" sz="1400"/>
              <a:t>untuk mengambil template exel yang akan digunakan untuk proses upload data kunjungan dari vclaim</a:t>
            </a:r>
          </a:p>
        </p:txBody>
      </p:sp>
      <p:sp>
        <p:nvSpPr>
          <p:cNvPr id="17" name="TextBox 16">
            <a:extLst>
              <a:ext uri="{FF2B5EF4-FFF2-40B4-BE49-F238E27FC236}">
                <a16:creationId xmlns:a16="http://schemas.microsoft.com/office/drawing/2014/main" id="{482DD703-AF66-F0A2-5A36-7A934A2732AA}"/>
              </a:ext>
            </a:extLst>
          </p:cNvPr>
          <p:cNvSpPr txBox="1"/>
          <p:nvPr/>
        </p:nvSpPr>
        <p:spPr>
          <a:xfrm>
            <a:off x="6535037" y="4822372"/>
            <a:ext cx="4546619" cy="523220"/>
          </a:xfrm>
          <a:prstGeom prst="rect">
            <a:avLst/>
          </a:prstGeom>
          <a:noFill/>
        </p:spPr>
        <p:txBody>
          <a:bodyPr wrap="square" rtlCol="0">
            <a:spAutoFit/>
          </a:bodyPr>
          <a:lstStyle/>
          <a:p>
            <a:r>
              <a:rPr lang="en-US" sz="1400" b="1"/>
              <a:t>Record database </a:t>
            </a:r>
            <a:r>
              <a:rPr lang="en-US" sz="1400"/>
              <a:t>untuk melihat data kunjungan  bulan apa saja yang sudah diupload dari vclaim</a:t>
            </a:r>
          </a:p>
        </p:txBody>
      </p:sp>
      <p:sp>
        <p:nvSpPr>
          <p:cNvPr id="18" name="TextBox 17">
            <a:extLst>
              <a:ext uri="{FF2B5EF4-FFF2-40B4-BE49-F238E27FC236}">
                <a16:creationId xmlns:a16="http://schemas.microsoft.com/office/drawing/2014/main" id="{CFD1F20F-C70F-E345-544E-2D5C371FEEA6}"/>
              </a:ext>
            </a:extLst>
          </p:cNvPr>
          <p:cNvSpPr txBox="1"/>
          <p:nvPr/>
        </p:nvSpPr>
        <p:spPr>
          <a:xfrm>
            <a:off x="6567694" y="5373329"/>
            <a:ext cx="4546619" cy="738664"/>
          </a:xfrm>
          <a:prstGeom prst="rect">
            <a:avLst/>
          </a:prstGeom>
          <a:noFill/>
        </p:spPr>
        <p:txBody>
          <a:bodyPr wrap="square" rtlCol="0">
            <a:spAutoFit/>
          </a:bodyPr>
          <a:lstStyle/>
          <a:p>
            <a:r>
              <a:rPr lang="en-US" sz="1400" b="1"/>
              <a:t>Upload Exel Vclaim </a:t>
            </a:r>
            <a:r>
              <a:rPr lang="en-US" sz="1400"/>
              <a:t>untuk melakukan upload exel dari data kunjungan yang telah di copy paste kedalam template exel</a:t>
            </a:r>
          </a:p>
        </p:txBody>
      </p:sp>
      <p:grpSp>
        <p:nvGrpSpPr>
          <p:cNvPr id="6" name="Group 5">
            <a:extLst>
              <a:ext uri="{FF2B5EF4-FFF2-40B4-BE49-F238E27FC236}">
                <a16:creationId xmlns:a16="http://schemas.microsoft.com/office/drawing/2014/main" id="{1922270C-49C8-042F-D7E6-D88C7C80A052}"/>
              </a:ext>
            </a:extLst>
          </p:cNvPr>
          <p:cNvGrpSpPr/>
          <p:nvPr/>
        </p:nvGrpSpPr>
        <p:grpSpPr>
          <a:xfrm>
            <a:off x="10166020" y="1113832"/>
            <a:ext cx="1831271" cy="1541336"/>
            <a:chOff x="9666514" y="1240971"/>
            <a:chExt cx="1831271" cy="1541336"/>
          </a:xfrm>
        </p:grpSpPr>
        <p:pic>
          <p:nvPicPr>
            <p:cNvPr id="7" name="Picture 6" descr="A logo with blue and red letters&#10;&#10;AI-generated content may be incorrect.">
              <a:extLst>
                <a:ext uri="{FF2B5EF4-FFF2-40B4-BE49-F238E27FC236}">
                  <a16:creationId xmlns:a16="http://schemas.microsoft.com/office/drawing/2014/main" id="{8E75BD4B-2332-F8A7-5991-6D8FED607550}"/>
                </a:ext>
              </a:extLst>
            </p:cNvPr>
            <p:cNvPicPr>
              <a:picLocks noChangeAspect="1"/>
            </p:cNvPicPr>
            <p:nvPr/>
          </p:nvPicPr>
          <p:blipFill>
            <a:blip r:embed="rId3">
              <a:extLst>
                <a:ext uri="{28A0092B-C50C-407E-A947-70E740481C1C}">
                  <a14:useLocalDpi xmlns:a14="http://schemas.microsoft.com/office/drawing/2010/main" val="0"/>
                </a:ext>
              </a:extLst>
            </a:blip>
            <a:srcRect t="7627" b="17797"/>
            <a:stretch/>
          </p:blipFill>
          <p:spPr>
            <a:xfrm>
              <a:off x="9969374" y="1561382"/>
              <a:ext cx="1225550" cy="1220925"/>
            </a:xfrm>
            <a:prstGeom prst="rect">
              <a:avLst/>
            </a:prstGeom>
          </p:spPr>
        </p:pic>
        <p:sp>
          <p:nvSpPr>
            <p:cNvPr id="10" name="TextBox 9">
              <a:extLst>
                <a:ext uri="{FF2B5EF4-FFF2-40B4-BE49-F238E27FC236}">
                  <a16:creationId xmlns:a16="http://schemas.microsoft.com/office/drawing/2014/main" id="{0B87F41B-A002-BA3E-838E-44110C48850F}"/>
                </a:ext>
              </a:extLst>
            </p:cNvPr>
            <p:cNvSpPr txBox="1"/>
            <p:nvPr/>
          </p:nvSpPr>
          <p:spPr>
            <a:xfrm>
              <a:off x="9666514" y="1240971"/>
              <a:ext cx="1831271" cy="369332"/>
            </a:xfrm>
            <a:prstGeom prst="rect">
              <a:avLst/>
            </a:prstGeom>
            <a:noFill/>
          </p:spPr>
          <p:txBody>
            <a:bodyPr wrap="none" rtlCol="0">
              <a:spAutoFit/>
            </a:bodyPr>
            <a:lstStyle/>
            <a:p>
              <a:r>
                <a:rPr lang="en-US"/>
                <a:t>Fitur di AmatiPro</a:t>
              </a:r>
            </a:p>
          </p:txBody>
        </p:sp>
      </p:grpSp>
    </p:spTree>
    <p:extLst>
      <p:ext uri="{BB962C8B-B14F-4D97-AF65-F5344CB8AC3E}">
        <p14:creationId xmlns:p14="http://schemas.microsoft.com/office/powerpoint/2010/main" val="2545551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EBC84-DC44-9284-23E2-B562D0430F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48037E-F617-BF34-21F0-4E430EA730A1}"/>
              </a:ext>
            </a:extLst>
          </p:cNvPr>
          <p:cNvSpPr>
            <a:spLocks noGrp="1"/>
          </p:cNvSpPr>
          <p:nvPr>
            <p:ph type="title"/>
          </p:nvPr>
        </p:nvSpPr>
        <p:spPr>
          <a:xfrm>
            <a:off x="2394857" y="204502"/>
            <a:ext cx="8686800" cy="538188"/>
          </a:xfrm>
        </p:spPr>
        <p:txBody>
          <a:bodyPr>
            <a:normAutofit fontScale="90000"/>
          </a:bodyPr>
          <a:lstStyle/>
          <a:p>
            <a:r>
              <a:rPr lang="en-US"/>
              <a:t>PURIFIKASI</a:t>
            </a:r>
          </a:p>
        </p:txBody>
      </p:sp>
      <p:sp>
        <p:nvSpPr>
          <p:cNvPr id="14" name="TextBox 13">
            <a:extLst>
              <a:ext uri="{FF2B5EF4-FFF2-40B4-BE49-F238E27FC236}">
                <a16:creationId xmlns:a16="http://schemas.microsoft.com/office/drawing/2014/main" id="{FA73B5F6-50A3-7128-6D41-D90D55A02A33}"/>
              </a:ext>
            </a:extLst>
          </p:cNvPr>
          <p:cNvSpPr txBox="1"/>
          <p:nvPr/>
        </p:nvSpPr>
        <p:spPr>
          <a:xfrm>
            <a:off x="1651892" y="1026182"/>
            <a:ext cx="3098819" cy="307777"/>
          </a:xfrm>
          <a:prstGeom prst="rect">
            <a:avLst/>
          </a:prstGeom>
          <a:noFill/>
        </p:spPr>
        <p:txBody>
          <a:bodyPr wrap="square" rtlCol="0">
            <a:spAutoFit/>
          </a:bodyPr>
          <a:lstStyle/>
          <a:p>
            <a:r>
              <a:rPr lang="en-US" sz="1400" b="1"/>
              <a:t>Contoh exel data kunjungan Vclaim </a:t>
            </a:r>
            <a:endParaRPr lang="en-US" sz="1400"/>
          </a:p>
        </p:txBody>
      </p:sp>
      <p:sp>
        <p:nvSpPr>
          <p:cNvPr id="12" name="TextBox 11">
            <a:extLst>
              <a:ext uri="{FF2B5EF4-FFF2-40B4-BE49-F238E27FC236}">
                <a16:creationId xmlns:a16="http://schemas.microsoft.com/office/drawing/2014/main" id="{B59F8183-EE49-0EC6-5F47-D9E6DFE85961}"/>
              </a:ext>
            </a:extLst>
          </p:cNvPr>
          <p:cNvSpPr txBox="1"/>
          <p:nvPr/>
        </p:nvSpPr>
        <p:spPr>
          <a:xfrm>
            <a:off x="6809903" y="1115339"/>
            <a:ext cx="4546619" cy="307777"/>
          </a:xfrm>
          <a:prstGeom prst="rect">
            <a:avLst/>
          </a:prstGeom>
          <a:noFill/>
        </p:spPr>
        <p:txBody>
          <a:bodyPr wrap="square" rtlCol="0">
            <a:spAutoFit/>
          </a:bodyPr>
          <a:lstStyle/>
          <a:p>
            <a:r>
              <a:rPr lang="en-US" sz="1400" b="1"/>
              <a:t>Template Exel (Download dari aplikasi amati)</a:t>
            </a:r>
            <a:endParaRPr lang="en-US" sz="1400"/>
          </a:p>
        </p:txBody>
      </p:sp>
      <p:grpSp>
        <p:nvGrpSpPr>
          <p:cNvPr id="23" name="Group 22">
            <a:extLst>
              <a:ext uri="{FF2B5EF4-FFF2-40B4-BE49-F238E27FC236}">
                <a16:creationId xmlns:a16="http://schemas.microsoft.com/office/drawing/2014/main" id="{BF9D7767-D1D4-79FB-7DF6-620D77A9A107}"/>
              </a:ext>
            </a:extLst>
          </p:cNvPr>
          <p:cNvGrpSpPr/>
          <p:nvPr/>
        </p:nvGrpSpPr>
        <p:grpSpPr>
          <a:xfrm>
            <a:off x="783771" y="1617451"/>
            <a:ext cx="5092277" cy="2386168"/>
            <a:chOff x="890814" y="1951059"/>
            <a:chExt cx="5049601" cy="2097644"/>
          </a:xfrm>
        </p:grpSpPr>
        <p:pic>
          <p:nvPicPr>
            <p:cNvPr id="5" name="Picture 4" descr="A screenshot of a computer&#10;&#10;AI-generated content may be incorrect.">
              <a:extLst>
                <a:ext uri="{FF2B5EF4-FFF2-40B4-BE49-F238E27FC236}">
                  <a16:creationId xmlns:a16="http://schemas.microsoft.com/office/drawing/2014/main" id="{0F74EE75-FDFC-EC5C-0EF7-551C50AE10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814" y="1951059"/>
              <a:ext cx="5049601" cy="2097644"/>
            </a:xfrm>
            <a:prstGeom prst="rect">
              <a:avLst/>
            </a:prstGeom>
          </p:spPr>
        </p:pic>
        <p:sp>
          <p:nvSpPr>
            <p:cNvPr id="7" name="Rectangle 6">
              <a:extLst>
                <a:ext uri="{FF2B5EF4-FFF2-40B4-BE49-F238E27FC236}">
                  <a16:creationId xmlns:a16="http://schemas.microsoft.com/office/drawing/2014/main" id="{8454F134-21A9-FDBD-E244-4B99112C740D}"/>
                </a:ext>
              </a:extLst>
            </p:cNvPr>
            <p:cNvSpPr/>
            <p:nvPr/>
          </p:nvSpPr>
          <p:spPr>
            <a:xfrm>
              <a:off x="2862943" y="2246997"/>
              <a:ext cx="676718" cy="18017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AD617AB-F3FE-5A92-A52B-D1829D1F763B}"/>
                </a:ext>
              </a:extLst>
            </p:cNvPr>
            <p:cNvSpPr/>
            <p:nvPr/>
          </p:nvSpPr>
          <p:spPr>
            <a:xfrm>
              <a:off x="1266352" y="2240325"/>
              <a:ext cx="914400" cy="18083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descr="A screenshot of a spreadsheet&#10;&#10;AI-generated content may be incorrect.">
            <a:extLst>
              <a:ext uri="{FF2B5EF4-FFF2-40B4-BE49-F238E27FC236}">
                <a16:creationId xmlns:a16="http://schemas.microsoft.com/office/drawing/2014/main" id="{97F6B939-196B-4949-6971-1A5468AC45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8239" y="1617451"/>
            <a:ext cx="4546619" cy="2386169"/>
          </a:xfrm>
          <a:prstGeom prst="rect">
            <a:avLst/>
          </a:prstGeom>
        </p:spPr>
      </p:pic>
      <p:sp>
        <p:nvSpPr>
          <p:cNvPr id="26" name="TextBox 25">
            <a:extLst>
              <a:ext uri="{FF2B5EF4-FFF2-40B4-BE49-F238E27FC236}">
                <a16:creationId xmlns:a16="http://schemas.microsoft.com/office/drawing/2014/main" id="{7E2FF4AA-C15A-7FD5-2852-41DDB4A98260}"/>
              </a:ext>
            </a:extLst>
          </p:cNvPr>
          <p:cNvSpPr txBox="1"/>
          <p:nvPr/>
        </p:nvSpPr>
        <p:spPr>
          <a:xfrm>
            <a:off x="8556171" y="4197955"/>
            <a:ext cx="3102429" cy="1600438"/>
          </a:xfrm>
          <a:prstGeom prst="rect">
            <a:avLst/>
          </a:prstGeom>
          <a:noFill/>
        </p:spPr>
        <p:txBody>
          <a:bodyPr wrap="square" rtlCol="0">
            <a:spAutoFit/>
          </a:bodyPr>
          <a:lstStyle/>
          <a:p>
            <a:r>
              <a:rPr lang="en-US" sz="1400"/>
              <a:t>Data yang ditampilkan adalah data SEP pasien yang temukan tidak ada di kunjungan yang berasal dari vclaim</a:t>
            </a:r>
          </a:p>
          <a:p>
            <a:endParaRPr lang="en-US" sz="1400"/>
          </a:p>
          <a:p>
            <a:r>
              <a:rPr lang="en-US" sz="1400"/>
              <a:t>Dan Data pasien yang terdapat perbedaan Nomer Kartu dengan nomer SEP yang sama</a:t>
            </a:r>
          </a:p>
        </p:txBody>
      </p:sp>
      <p:pic>
        <p:nvPicPr>
          <p:cNvPr id="4" name="Picture 3" descr="A screenshot of a computer&#10;&#10;AI-generated content may be incorrect.">
            <a:extLst>
              <a:ext uri="{FF2B5EF4-FFF2-40B4-BE49-F238E27FC236}">
                <a16:creationId xmlns:a16="http://schemas.microsoft.com/office/drawing/2014/main" id="{7C848DBE-63FE-3AA8-60E3-FFAA3B308A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771" y="4287111"/>
            <a:ext cx="7588135" cy="2386169"/>
          </a:xfrm>
          <a:prstGeom prst="rect">
            <a:avLst/>
          </a:prstGeom>
        </p:spPr>
      </p:pic>
    </p:spTree>
    <p:extLst>
      <p:ext uri="{BB962C8B-B14F-4D97-AF65-F5344CB8AC3E}">
        <p14:creationId xmlns:p14="http://schemas.microsoft.com/office/powerpoint/2010/main" val="3995664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21202-1FFD-B951-13B1-3C83AC4138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FC7D18-A62E-D9C6-A912-71B26DA872C9}"/>
              </a:ext>
            </a:extLst>
          </p:cNvPr>
          <p:cNvSpPr>
            <a:spLocks noGrp="1"/>
          </p:cNvSpPr>
          <p:nvPr>
            <p:ph type="title"/>
          </p:nvPr>
        </p:nvSpPr>
        <p:spPr>
          <a:xfrm>
            <a:off x="2394857" y="204502"/>
            <a:ext cx="8686800" cy="538188"/>
          </a:xfrm>
        </p:spPr>
        <p:txBody>
          <a:bodyPr>
            <a:normAutofit fontScale="90000"/>
          </a:bodyPr>
          <a:lstStyle/>
          <a:p>
            <a:r>
              <a:rPr lang="en-US"/>
              <a:t>POTENSI PENDING-DISPUTE </a:t>
            </a:r>
          </a:p>
        </p:txBody>
      </p:sp>
      <p:sp>
        <p:nvSpPr>
          <p:cNvPr id="8" name="Content Placeholder 1">
            <a:extLst>
              <a:ext uri="{FF2B5EF4-FFF2-40B4-BE49-F238E27FC236}">
                <a16:creationId xmlns:a16="http://schemas.microsoft.com/office/drawing/2014/main" id="{95133C95-DD7A-CB48-E06F-4D7F440E6C98}"/>
              </a:ext>
            </a:extLst>
          </p:cNvPr>
          <p:cNvSpPr txBox="1">
            <a:spLocks/>
          </p:cNvSpPr>
          <p:nvPr/>
        </p:nvSpPr>
        <p:spPr>
          <a:xfrm>
            <a:off x="827316" y="4647874"/>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latin typeface="+mj-lt"/>
              </a:rPr>
              <a:t>Menu POTENSI PENDING/DISPUTE</a:t>
            </a:r>
          </a:p>
          <a:p>
            <a:pPr marL="0" indent="0">
              <a:buNone/>
            </a:pPr>
            <a:r>
              <a:rPr lang="en-US" sz="1600">
                <a:latin typeface="+mj-lt"/>
              </a:rPr>
              <a:t>Melakukan pengecekan terhadap pasien-pasien yang berpotensi terjadi pending/dispute klaim sehingga dapat dilakukan verifikasi lebih mendalam sehingga saat terjadi pending/dispute dapat segera difeedback ke BPJS Kesehatan.</a:t>
            </a:r>
          </a:p>
          <a:p>
            <a:pPr marL="0" indent="0">
              <a:buNone/>
            </a:pPr>
            <a:r>
              <a:rPr lang="en-US" sz="1600">
                <a:latin typeface="+mj-lt"/>
              </a:rPr>
              <a:t>Sebaiknya dapat dilakukan secara berkala (setiap minggu) untuk hasil optimal karena masih ada waktu dalam proses verifikasi ulang ke berkas rekam medis</a:t>
            </a:r>
            <a:endParaRPr lang="en-US" sz="2400">
              <a:latin typeface="+mj-lt"/>
            </a:endParaRPr>
          </a:p>
        </p:txBody>
      </p:sp>
      <p:sp>
        <p:nvSpPr>
          <p:cNvPr id="4" name="TextBox 3">
            <a:extLst>
              <a:ext uri="{FF2B5EF4-FFF2-40B4-BE49-F238E27FC236}">
                <a16:creationId xmlns:a16="http://schemas.microsoft.com/office/drawing/2014/main" id="{5B881ABF-21D2-2AFF-12B5-7C31FAB23C6F}"/>
              </a:ext>
            </a:extLst>
          </p:cNvPr>
          <p:cNvSpPr txBox="1"/>
          <p:nvPr/>
        </p:nvSpPr>
        <p:spPr>
          <a:xfrm>
            <a:off x="3039836" y="4327462"/>
            <a:ext cx="6101442" cy="369332"/>
          </a:xfrm>
          <a:prstGeom prst="rect">
            <a:avLst/>
          </a:prstGeom>
          <a:noFill/>
        </p:spPr>
        <p:txBody>
          <a:bodyPr wrap="square">
            <a:spAutoFit/>
          </a:bodyPr>
          <a:lstStyle/>
          <a:p>
            <a:endParaRPr lang="en-ID"/>
          </a:p>
        </p:txBody>
      </p:sp>
      <p:pic>
        <p:nvPicPr>
          <p:cNvPr id="5" name="Picture 4" descr="A screenshot of a computer&#10;&#10;AI-generated content may be incorrect.">
            <a:extLst>
              <a:ext uri="{FF2B5EF4-FFF2-40B4-BE49-F238E27FC236}">
                <a16:creationId xmlns:a16="http://schemas.microsoft.com/office/drawing/2014/main" id="{96B70541-22C0-B103-04A0-F34B3D1BC5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758" y="1175951"/>
            <a:ext cx="8126186" cy="3151512"/>
          </a:xfrm>
          <a:prstGeom prst="rect">
            <a:avLst/>
          </a:prstGeom>
        </p:spPr>
      </p:pic>
      <p:grpSp>
        <p:nvGrpSpPr>
          <p:cNvPr id="3" name="Group 2">
            <a:extLst>
              <a:ext uri="{FF2B5EF4-FFF2-40B4-BE49-F238E27FC236}">
                <a16:creationId xmlns:a16="http://schemas.microsoft.com/office/drawing/2014/main" id="{635B37C1-9A40-6DF0-B216-274124EAE610}"/>
              </a:ext>
            </a:extLst>
          </p:cNvPr>
          <p:cNvGrpSpPr/>
          <p:nvPr/>
        </p:nvGrpSpPr>
        <p:grpSpPr>
          <a:xfrm>
            <a:off x="9666514" y="1240971"/>
            <a:ext cx="1831271" cy="1541336"/>
            <a:chOff x="9666514" y="1240971"/>
            <a:chExt cx="1831271" cy="1541336"/>
          </a:xfrm>
        </p:grpSpPr>
        <p:pic>
          <p:nvPicPr>
            <p:cNvPr id="6" name="Picture 5" descr="A logo with blue and red letters&#10;&#10;AI-generated content may be incorrect.">
              <a:extLst>
                <a:ext uri="{FF2B5EF4-FFF2-40B4-BE49-F238E27FC236}">
                  <a16:creationId xmlns:a16="http://schemas.microsoft.com/office/drawing/2014/main" id="{0400EFD4-1B12-051C-F0FC-BCBD329049E9}"/>
                </a:ext>
              </a:extLst>
            </p:cNvPr>
            <p:cNvPicPr>
              <a:picLocks noChangeAspect="1"/>
            </p:cNvPicPr>
            <p:nvPr/>
          </p:nvPicPr>
          <p:blipFill>
            <a:blip r:embed="rId3">
              <a:extLst>
                <a:ext uri="{28A0092B-C50C-407E-A947-70E740481C1C}">
                  <a14:useLocalDpi xmlns:a14="http://schemas.microsoft.com/office/drawing/2010/main" val="0"/>
                </a:ext>
              </a:extLst>
            </a:blip>
            <a:srcRect t="7627" b="17797"/>
            <a:stretch/>
          </p:blipFill>
          <p:spPr>
            <a:xfrm>
              <a:off x="9969374" y="1561382"/>
              <a:ext cx="1225550" cy="1220925"/>
            </a:xfrm>
            <a:prstGeom prst="rect">
              <a:avLst/>
            </a:prstGeom>
          </p:spPr>
        </p:pic>
        <p:sp>
          <p:nvSpPr>
            <p:cNvPr id="7" name="TextBox 6">
              <a:extLst>
                <a:ext uri="{FF2B5EF4-FFF2-40B4-BE49-F238E27FC236}">
                  <a16:creationId xmlns:a16="http://schemas.microsoft.com/office/drawing/2014/main" id="{990084AE-8A4C-708C-3193-276C76C9142F}"/>
                </a:ext>
              </a:extLst>
            </p:cNvPr>
            <p:cNvSpPr txBox="1"/>
            <p:nvPr/>
          </p:nvSpPr>
          <p:spPr>
            <a:xfrm>
              <a:off x="9666514" y="1240971"/>
              <a:ext cx="1831271" cy="369332"/>
            </a:xfrm>
            <a:prstGeom prst="rect">
              <a:avLst/>
            </a:prstGeom>
            <a:noFill/>
          </p:spPr>
          <p:txBody>
            <a:bodyPr wrap="none" rtlCol="0">
              <a:spAutoFit/>
            </a:bodyPr>
            <a:lstStyle/>
            <a:p>
              <a:r>
                <a:rPr lang="en-US"/>
                <a:t>Fitur di AmatiPro</a:t>
              </a:r>
            </a:p>
          </p:txBody>
        </p:sp>
      </p:grpSp>
    </p:spTree>
    <p:extLst>
      <p:ext uri="{BB962C8B-B14F-4D97-AF65-F5344CB8AC3E}">
        <p14:creationId xmlns:p14="http://schemas.microsoft.com/office/powerpoint/2010/main" val="1054658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AE824-F2E1-8862-E10A-FE36307146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D43DE0-8961-768F-5735-37B90ED5EF93}"/>
              </a:ext>
            </a:extLst>
          </p:cNvPr>
          <p:cNvSpPr>
            <a:spLocks noGrp="1"/>
          </p:cNvSpPr>
          <p:nvPr>
            <p:ph type="title"/>
          </p:nvPr>
        </p:nvSpPr>
        <p:spPr>
          <a:xfrm>
            <a:off x="2394857" y="204502"/>
            <a:ext cx="8686800" cy="538188"/>
          </a:xfrm>
        </p:spPr>
        <p:txBody>
          <a:bodyPr>
            <a:normAutofit fontScale="90000"/>
          </a:bodyPr>
          <a:lstStyle/>
          <a:p>
            <a:r>
              <a:rPr lang="en-US"/>
              <a:t>TELUSUR BA PENYELESAIAN KLAIM </a:t>
            </a:r>
          </a:p>
        </p:txBody>
      </p:sp>
      <p:sp>
        <p:nvSpPr>
          <p:cNvPr id="4" name="TextBox 3">
            <a:extLst>
              <a:ext uri="{FF2B5EF4-FFF2-40B4-BE49-F238E27FC236}">
                <a16:creationId xmlns:a16="http://schemas.microsoft.com/office/drawing/2014/main" id="{F16D2FDC-DA21-23FB-3C51-6E15CF30E714}"/>
              </a:ext>
            </a:extLst>
          </p:cNvPr>
          <p:cNvSpPr txBox="1"/>
          <p:nvPr/>
        </p:nvSpPr>
        <p:spPr>
          <a:xfrm>
            <a:off x="3039836" y="4327462"/>
            <a:ext cx="6101442" cy="369332"/>
          </a:xfrm>
          <a:prstGeom prst="rect">
            <a:avLst/>
          </a:prstGeom>
          <a:noFill/>
        </p:spPr>
        <p:txBody>
          <a:bodyPr wrap="square">
            <a:spAutoFit/>
          </a:bodyPr>
          <a:lstStyle/>
          <a:p>
            <a:endParaRPr lang="en-ID"/>
          </a:p>
        </p:txBody>
      </p:sp>
      <p:pic>
        <p:nvPicPr>
          <p:cNvPr id="6" name="Picture 5" descr="A screenshot of a computer&#10;&#10;AI-generated content may be incorrect.">
            <a:extLst>
              <a:ext uri="{FF2B5EF4-FFF2-40B4-BE49-F238E27FC236}">
                <a16:creationId xmlns:a16="http://schemas.microsoft.com/office/drawing/2014/main" id="{22AF1454-9A89-EE8D-1E7E-7EF63D75E5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839" y="1006852"/>
            <a:ext cx="10332321" cy="3478063"/>
          </a:xfrm>
          <a:prstGeom prst="rect">
            <a:avLst/>
          </a:prstGeom>
        </p:spPr>
      </p:pic>
      <p:sp>
        <p:nvSpPr>
          <p:cNvPr id="7" name="Content Placeholder 1">
            <a:extLst>
              <a:ext uri="{FF2B5EF4-FFF2-40B4-BE49-F238E27FC236}">
                <a16:creationId xmlns:a16="http://schemas.microsoft.com/office/drawing/2014/main" id="{027540F9-8626-C2AA-0F91-BF4368EBB746}"/>
              </a:ext>
            </a:extLst>
          </p:cNvPr>
          <p:cNvSpPr txBox="1">
            <a:spLocks/>
          </p:cNvSpPr>
          <p:nvPr/>
        </p:nvSpPr>
        <p:spPr>
          <a:xfrm>
            <a:off x="832757" y="4749077"/>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latin typeface="+mj-lt"/>
              </a:rPr>
              <a:t>Menu TELUSUR BA PENYELESAIAN KLAIM</a:t>
            </a:r>
          </a:p>
          <a:p>
            <a:pPr marL="0" indent="0">
              <a:buNone/>
            </a:pPr>
            <a:r>
              <a:rPr lang="en-US" sz="1600">
                <a:latin typeface="+mj-lt"/>
              </a:rPr>
              <a:t>Melakukan pengecekan terhadap pasien-pasien yang terkait dengan kasus kasus yang masuk dalam berita acara penyelesaian klaim JKN, sehingga dapat dilakukan verifikasi lebih mendalam sehingga saat terjadi pending/dispute dapat segera difeedback ke BPJS Kesehatan.</a:t>
            </a:r>
          </a:p>
          <a:p>
            <a:pPr marL="0" indent="0">
              <a:buNone/>
            </a:pPr>
            <a:r>
              <a:rPr lang="en-US" sz="1600">
                <a:latin typeface="+mj-lt"/>
              </a:rPr>
              <a:t>Sebaiknya dapat dilakukan secara berkala (setiap minggu) untuk hasil optimal karena masih ada waktu dalam proses verifikasi ulang ke berkas rekam medis</a:t>
            </a:r>
            <a:endParaRPr lang="en-US" sz="2400">
              <a:latin typeface="+mj-lt"/>
            </a:endParaRPr>
          </a:p>
        </p:txBody>
      </p:sp>
    </p:spTree>
    <p:extLst>
      <p:ext uri="{BB962C8B-B14F-4D97-AF65-F5344CB8AC3E}">
        <p14:creationId xmlns:p14="http://schemas.microsoft.com/office/powerpoint/2010/main" val="2580415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A4C69-A4A6-6D01-08ED-633F6992B3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D9E6B2-B2AA-5262-E566-E916AD3A871B}"/>
              </a:ext>
            </a:extLst>
          </p:cNvPr>
          <p:cNvSpPr>
            <a:spLocks noGrp="1"/>
          </p:cNvSpPr>
          <p:nvPr>
            <p:ph type="title"/>
          </p:nvPr>
        </p:nvSpPr>
        <p:spPr>
          <a:xfrm>
            <a:off x="2394857" y="204502"/>
            <a:ext cx="8686800" cy="538188"/>
          </a:xfrm>
        </p:spPr>
        <p:txBody>
          <a:bodyPr>
            <a:normAutofit fontScale="90000"/>
          </a:bodyPr>
          <a:lstStyle/>
          <a:p>
            <a:r>
              <a:rPr lang="en-US"/>
              <a:t>EPISODE KLAIM</a:t>
            </a:r>
          </a:p>
        </p:txBody>
      </p:sp>
      <p:sp>
        <p:nvSpPr>
          <p:cNvPr id="4" name="TextBox 3">
            <a:extLst>
              <a:ext uri="{FF2B5EF4-FFF2-40B4-BE49-F238E27FC236}">
                <a16:creationId xmlns:a16="http://schemas.microsoft.com/office/drawing/2014/main" id="{BB96EBD0-7288-06AE-46CC-AECE3983FC76}"/>
              </a:ext>
            </a:extLst>
          </p:cNvPr>
          <p:cNvSpPr txBox="1"/>
          <p:nvPr/>
        </p:nvSpPr>
        <p:spPr>
          <a:xfrm>
            <a:off x="3039836" y="4327462"/>
            <a:ext cx="6101442" cy="369332"/>
          </a:xfrm>
          <a:prstGeom prst="rect">
            <a:avLst/>
          </a:prstGeom>
          <a:noFill/>
        </p:spPr>
        <p:txBody>
          <a:bodyPr wrap="square">
            <a:spAutoFit/>
          </a:bodyPr>
          <a:lstStyle/>
          <a:p>
            <a:endParaRPr lang="en-ID"/>
          </a:p>
        </p:txBody>
      </p:sp>
      <p:sp>
        <p:nvSpPr>
          <p:cNvPr id="7" name="Content Placeholder 1">
            <a:extLst>
              <a:ext uri="{FF2B5EF4-FFF2-40B4-BE49-F238E27FC236}">
                <a16:creationId xmlns:a16="http://schemas.microsoft.com/office/drawing/2014/main" id="{5174832B-4572-39CB-4E3B-DF4EA8E818FC}"/>
              </a:ext>
            </a:extLst>
          </p:cNvPr>
          <p:cNvSpPr txBox="1">
            <a:spLocks/>
          </p:cNvSpPr>
          <p:nvPr/>
        </p:nvSpPr>
        <p:spPr>
          <a:xfrm>
            <a:off x="827314" y="3914411"/>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latin typeface="+mj-lt"/>
              </a:rPr>
              <a:t>Menu EPISODE KLAIM</a:t>
            </a:r>
          </a:p>
          <a:p>
            <a:pPr marL="0" indent="0">
              <a:buNone/>
            </a:pPr>
            <a:r>
              <a:rPr lang="en-US" sz="1600">
                <a:latin typeface="+mj-lt"/>
              </a:rPr>
              <a:t>Melakukan pengecekan terhadap pasien-pasien yang terkait dengan potensi Readmisi, Fragmentasi dan Irisan</a:t>
            </a:r>
          </a:p>
          <a:p>
            <a:pPr marL="0" indent="0">
              <a:buNone/>
            </a:pPr>
            <a:r>
              <a:rPr lang="en-US" sz="1600">
                <a:latin typeface="+mj-lt"/>
              </a:rPr>
              <a:t>Readmisi           : Berlaku di klaim rawat inap</a:t>
            </a:r>
          </a:p>
          <a:p>
            <a:pPr marL="0" indent="0">
              <a:buNone/>
            </a:pPr>
            <a:r>
              <a:rPr lang="en-US" sz="1600">
                <a:latin typeface="+mj-lt"/>
              </a:rPr>
              <a:t>Fragmentasi 1 : Pengecekan pasien dengan DU yang sama dengan kunjungan rawat jalan kurang dari 7 hari</a:t>
            </a:r>
          </a:p>
          <a:p>
            <a:pPr marL="0" indent="0">
              <a:buNone/>
            </a:pPr>
            <a:r>
              <a:rPr lang="en-US" sz="1600">
                <a:latin typeface="+mj-lt"/>
              </a:rPr>
              <a:t>Fragmentasi 2 : Pengecekan pasien dengan kunjungan kurang dari 7 hari</a:t>
            </a:r>
          </a:p>
          <a:p>
            <a:pPr marL="0" indent="0">
              <a:buNone/>
            </a:pPr>
            <a:r>
              <a:rPr lang="en-US" sz="1600">
                <a:latin typeface="+mj-lt"/>
              </a:rPr>
              <a:t>Irisan                   :  Pengecekan jika 1 pasien mendapat 2 SEP dalam hari yang sama (Rawat Jalan dan Rawat Inap)</a:t>
            </a:r>
          </a:p>
          <a:p>
            <a:pPr marL="0" indent="0">
              <a:buNone/>
            </a:pPr>
            <a:r>
              <a:rPr lang="en-US" sz="1600">
                <a:latin typeface="+mj-lt"/>
              </a:rPr>
              <a:t>Sebaiknya dapat dilakukan secara berkala (setiap minggu) untuk hasil optimal karena masih ada waktu dalam proses verifikasi ulang ke berkas rekam medis</a:t>
            </a:r>
            <a:endParaRPr lang="en-US" sz="2400">
              <a:latin typeface="+mj-lt"/>
            </a:endParaRPr>
          </a:p>
        </p:txBody>
      </p:sp>
      <p:pic>
        <p:nvPicPr>
          <p:cNvPr id="5" name="Picture 4" descr="A screenshot of a computer&#10;&#10;AI-generated content may be incorrect.">
            <a:extLst>
              <a:ext uri="{FF2B5EF4-FFF2-40B4-BE49-F238E27FC236}">
                <a16:creationId xmlns:a16="http://schemas.microsoft.com/office/drawing/2014/main" id="{C91F49CD-517A-97EE-DFEF-32F985401F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757" y="912415"/>
            <a:ext cx="10776241" cy="2832271"/>
          </a:xfrm>
          <a:prstGeom prst="rect">
            <a:avLst/>
          </a:prstGeom>
        </p:spPr>
      </p:pic>
    </p:spTree>
    <p:extLst>
      <p:ext uri="{BB962C8B-B14F-4D97-AF65-F5344CB8AC3E}">
        <p14:creationId xmlns:p14="http://schemas.microsoft.com/office/powerpoint/2010/main" val="1298502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687BD-2188-AFD5-8766-5D1A71A07F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B5A5D1-40F0-9500-FD4A-41C4BEB44B56}"/>
              </a:ext>
            </a:extLst>
          </p:cNvPr>
          <p:cNvSpPr>
            <a:spLocks noGrp="1"/>
          </p:cNvSpPr>
          <p:nvPr>
            <p:ph type="title"/>
          </p:nvPr>
        </p:nvSpPr>
        <p:spPr>
          <a:xfrm>
            <a:off x="2394857" y="204502"/>
            <a:ext cx="8686800" cy="538188"/>
          </a:xfrm>
        </p:spPr>
        <p:txBody>
          <a:bodyPr>
            <a:normAutofit fontScale="90000"/>
          </a:bodyPr>
          <a:lstStyle/>
          <a:p>
            <a:r>
              <a:rPr lang="en-US"/>
              <a:t>POTENSI TOP UP</a:t>
            </a:r>
          </a:p>
        </p:txBody>
      </p:sp>
      <p:sp>
        <p:nvSpPr>
          <p:cNvPr id="4" name="TextBox 3">
            <a:extLst>
              <a:ext uri="{FF2B5EF4-FFF2-40B4-BE49-F238E27FC236}">
                <a16:creationId xmlns:a16="http://schemas.microsoft.com/office/drawing/2014/main" id="{CD157E52-7A28-B564-5D11-79E8ED1916F0}"/>
              </a:ext>
            </a:extLst>
          </p:cNvPr>
          <p:cNvSpPr txBox="1"/>
          <p:nvPr/>
        </p:nvSpPr>
        <p:spPr>
          <a:xfrm>
            <a:off x="3039836" y="4327462"/>
            <a:ext cx="6101442" cy="369332"/>
          </a:xfrm>
          <a:prstGeom prst="rect">
            <a:avLst/>
          </a:prstGeom>
          <a:noFill/>
        </p:spPr>
        <p:txBody>
          <a:bodyPr wrap="square">
            <a:spAutoFit/>
          </a:bodyPr>
          <a:lstStyle/>
          <a:p>
            <a:endParaRPr lang="en-ID"/>
          </a:p>
        </p:txBody>
      </p:sp>
      <p:sp>
        <p:nvSpPr>
          <p:cNvPr id="7" name="Content Placeholder 1">
            <a:extLst>
              <a:ext uri="{FF2B5EF4-FFF2-40B4-BE49-F238E27FC236}">
                <a16:creationId xmlns:a16="http://schemas.microsoft.com/office/drawing/2014/main" id="{088327EB-B4C2-CEE3-231D-E5F9D0532830}"/>
              </a:ext>
            </a:extLst>
          </p:cNvPr>
          <p:cNvSpPr txBox="1">
            <a:spLocks/>
          </p:cNvSpPr>
          <p:nvPr/>
        </p:nvSpPr>
        <p:spPr>
          <a:xfrm>
            <a:off x="832757" y="5841182"/>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latin typeface="+mj-lt"/>
              </a:rPr>
              <a:t>Menu POTENSI TOP UP</a:t>
            </a:r>
          </a:p>
          <a:p>
            <a:pPr marL="0" indent="0">
              <a:buNone/>
            </a:pPr>
            <a:r>
              <a:rPr lang="en-US" sz="1600">
                <a:latin typeface="+mj-lt"/>
              </a:rPr>
              <a:t>Melakukan pengecekan terhadap kasus kasus  yang mempunyai Top Up atau tambahan klaim sesuai dengan regulasi yang telah ditetapkan berdasarkan Peraturan Menteri Kesehatan</a:t>
            </a:r>
            <a:endParaRPr lang="en-US" sz="2400">
              <a:latin typeface="+mj-lt"/>
            </a:endParaRPr>
          </a:p>
        </p:txBody>
      </p:sp>
      <p:pic>
        <p:nvPicPr>
          <p:cNvPr id="6" name="Picture 5" descr="A screenshot of a computer&#10;&#10;AI-generated content may be incorrect.">
            <a:extLst>
              <a:ext uri="{FF2B5EF4-FFF2-40B4-BE49-F238E27FC236}">
                <a16:creationId xmlns:a16="http://schemas.microsoft.com/office/drawing/2014/main" id="{CBBA9ED6-717A-0ECB-C3C6-8A779C4A37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71" y="1407277"/>
            <a:ext cx="10941106" cy="3557584"/>
          </a:xfrm>
          <a:prstGeom prst="rect">
            <a:avLst/>
          </a:prstGeom>
        </p:spPr>
      </p:pic>
    </p:spTree>
    <p:extLst>
      <p:ext uri="{BB962C8B-B14F-4D97-AF65-F5344CB8AC3E}">
        <p14:creationId xmlns:p14="http://schemas.microsoft.com/office/powerpoint/2010/main" val="1725909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2BAE9-ED09-1905-22CC-3B755A3F40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70C67B-F41F-A19B-885F-EC1C7B4F5BEC}"/>
              </a:ext>
            </a:extLst>
          </p:cNvPr>
          <p:cNvSpPr>
            <a:spLocks noGrp="1"/>
          </p:cNvSpPr>
          <p:nvPr>
            <p:ph type="title"/>
          </p:nvPr>
        </p:nvSpPr>
        <p:spPr>
          <a:xfrm>
            <a:off x="2394857" y="204502"/>
            <a:ext cx="8686800" cy="538188"/>
          </a:xfrm>
        </p:spPr>
        <p:txBody>
          <a:bodyPr>
            <a:normAutofit fontScale="90000"/>
          </a:bodyPr>
          <a:lstStyle/>
          <a:p>
            <a:r>
              <a:rPr lang="en-US"/>
              <a:t>KASUS KECELAKAAN</a:t>
            </a:r>
          </a:p>
        </p:txBody>
      </p:sp>
      <p:sp>
        <p:nvSpPr>
          <p:cNvPr id="4" name="TextBox 3">
            <a:extLst>
              <a:ext uri="{FF2B5EF4-FFF2-40B4-BE49-F238E27FC236}">
                <a16:creationId xmlns:a16="http://schemas.microsoft.com/office/drawing/2014/main" id="{A21592E9-BD4B-064E-67D6-D549C2F7EE22}"/>
              </a:ext>
            </a:extLst>
          </p:cNvPr>
          <p:cNvSpPr txBox="1"/>
          <p:nvPr/>
        </p:nvSpPr>
        <p:spPr>
          <a:xfrm>
            <a:off x="3039836" y="4327462"/>
            <a:ext cx="6101442" cy="369332"/>
          </a:xfrm>
          <a:prstGeom prst="rect">
            <a:avLst/>
          </a:prstGeom>
          <a:noFill/>
        </p:spPr>
        <p:txBody>
          <a:bodyPr wrap="square">
            <a:spAutoFit/>
          </a:bodyPr>
          <a:lstStyle/>
          <a:p>
            <a:endParaRPr lang="en-ID"/>
          </a:p>
        </p:txBody>
      </p:sp>
      <p:sp>
        <p:nvSpPr>
          <p:cNvPr id="7" name="Content Placeholder 1">
            <a:extLst>
              <a:ext uri="{FF2B5EF4-FFF2-40B4-BE49-F238E27FC236}">
                <a16:creationId xmlns:a16="http://schemas.microsoft.com/office/drawing/2014/main" id="{EEB07B37-355E-E565-4F0A-5D973F9EF198}"/>
              </a:ext>
            </a:extLst>
          </p:cNvPr>
          <p:cNvSpPr txBox="1">
            <a:spLocks/>
          </p:cNvSpPr>
          <p:nvPr/>
        </p:nvSpPr>
        <p:spPr>
          <a:xfrm>
            <a:off x="832757" y="4696794"/>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latin typeface="+mj-lt"/>
              </a:rPr>
              <a:t>Menu KECELAKAAN</a:t>
            </a:r>
          </a:p>
          <a:p>
            <a:pPr marL="0" indent="0">
              <a:buNone/>
            </a:pPr>
            <a:r>
              <a:rPr lang="en-US" sz="1600">
                <a:latin typeface="+mj-lt"/>
              </a:rPr>
              <a:t>Melakukan pemisahan kasus kecelakaan lalu lintas untuk memudahkan proses pengecekan klaim jasa raharja dan JKN</a:t>
            </a:r>
            <a:endParaRPr lang="en-US" sz="2400">
              <a:latin typeface="+mj-lt"/>
            </a:endParaRPr>
          </a:p>
        </p:txBody>
      </p:sp>
      <p:pic>
        <p:nvPicPr>
          <p:cNvPr id="5" name="Picture 4" descr="A screenshot of a graph&#10;&#10;AI-generated content may be incorrect.">
            <a:extLst>
              <a:ext uri="{FF2B5EF4-FFF2-40B4-BE49-F238E27FC236}">
                <a16:creationId xmlns:a16="http://schemas.microsoft.com/office/drawing/2014/main" id="{8C822A4A-7A2E-DFC1-34F4-B1C6838AB6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730" y="1300843"/>
            <a:ext cx="5141580" cy="3211285"/>
          </a:xfrm>
          <a:prstGeom prst="rect">
            <a:avLst/>
          </a:prstGeom>
        </p:spPr>
      </p:pic>
      <p:pic>
        <p:nvPicPr>
          <p:cNvPr id="6" name="Picture 5" descr="A screenshot of a graph&#10;&#10;AI-generated content may be incorrect.">
            <a:extLst>
              <a:ext uri="{FF2B5EF4-FFF2-40B4-BE49-F238E27FC236}">
                <a16:creationId xmlns:a16="http://schemas.microsoft.com/office/drawing/2014/main" id="{CDED0D1B-098E-5D14-3D27-7DD416B31A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9692" y="1321774"/>
            <a:ext cx="5757656" cy="3193169"/>
          </a:xfrm>
          <a:prstGeom prst="rect">
            <a:avLst/>
          </a:prstGeom>
        </p:spPr>
      </p:pic>
    </p:spTree>
    <p:extLst>
      <p:ext uri="{BB962C8B-B14F-4D97-AF65-F5344CB8AC3E}">
        <p14:creationId xmlns:p14="http://schemas.microsoft.com/office/powerpoint/2010/main" val="1614783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55C9A-5133-5753-B006-0F62E3CF00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DE2C00-D4D9-6E46-A638-52E45810FCE2}"/>
              </a:ext>
            </a:extLst>
          </p:cNvPr>
          <p:cNvSpPr>
            <a:spLocks noGrp="1"/>
          </p:cNvSpPr>
          <p:nvPr>
            <p:ph type="title"/>
          </p:nvPr>
        </p:nvSpPr>
        <p:spPr>
          <a:xfrm>
            <a:off x="2426179" y="3003761"/>
            <a:ext cx="7339642" cy="850478"/>
          </a:xfrm>
        </p:spPr>
        <p:txBody>
          <a:bodyPr>
            <a:normAutofit fontScale="90000"/>
          </a:bodyPr>
          <a:lstStyle/>
          <a:p>
            <a:pPr algn="ctr"/>
            <a:r>
              <a:rPr lang="en-US"/>
              <a:t>MENU </a:t>
            </a:r>
            <a:br>
              <a:rPr lang="en-US"/>
            </a:br>
            <a:r>
              <a:rPr lang="en-US"/>
              <a:t>GAMBARAN PELAYANAN</a:t>
            </a:r>
          </a:p>
        </p:txBody>
      </p:sp>
    </p:spTree>
    <p:extLst>
      <p:ext uri="{BB962C8B-B14F-4D97-AF65-F5344CB8AC3E}">
        <p14:creationId xmlns:p14="http://schemas.microsoft.com/office/powerpoint/2010/main" val="4084627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09712-E17E-8B2D-833B-CD44A348AE8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8AF078-B181-F758-3376-A40281149F92}"/>
              </a:ext>
            </a:extLst>
          </p:cNvPr>
          <p:cNvSpPr>
            <a:spLocks noGrp="1"/>
          </p:cNvSpPr>
          <p:nvPr>
            <p:ph idx="1"/>
          </p:nvPr>
        </p:nvSpPr>
        <p:spPr>
          <a:xfrm>
            <a:off x="838200" y="1201590"/>
            <a:ext cx="10515600" cy="5351610"/>
          </a:xfrm>
        </p:spPr>
        <p:txBody>
          <a:bodyPr>
            <a:normAutofit/>
          </a:bodyPr>
          <a:lstStyle/>
          <a:p>
            <a:pPr>
              <a:lnSpc>
                <a:spcPts val="1950"/>
              </a:lnSpc>
            </a:pPr>
            <a:r>
              <a:rPr lang="en-ID" sz="2000">
                <a:solidFill>
                  <a:srgbClr val="000000"/>
                </a:solidFill>
                <a:latin typeface="+mj-lt"/>
              </a:rPr>
              <a:t>Lisensi Amati berlaku selamanya dengan syarat masih dilakukan pemeliharaan dan pengembangan oleh Casemix Community Academy dengan platform dan system yang sama</a:t>
            </a:r>
          </a:p>
          <a:p>
            <a:pPr>
              <a:lnSpc>
                <a:spcPts val="1950"/>
              </a:lnSpc>
            </a:pPr>
            <a:r>
              <a:rPr lang="en-ID" sz="2000">
                <a:solidFill>
                  <a:srgbClr val="000000"/>
                </a:solidFill>
                <a:latin typeface="+mj-lt"/>
              </a:rPr>
              <a:t>Bahan Baku aplikasi amati adalah txt hasil keluaran aplikasi E-klaim dan exel kunjungan Vclaim. Sehingga jika ada perubahan pada kedua sistem tersebut akan segera dilakukan penyesuaian terhadap aplikasi Amati.</a:t>
            </a:r>
          </a:p>
          <a:p>
            <a:pPr>
              <a:lnSpc>
                <a:spcPts val="1950"/>
              </a:lnSpc>
            </a:pPr>
            <a:r>
              <a:rPr lang="en-ID" sz="2000">
                <a:solidFill>
                  <a:srgbClr val="000000"/>
                </a:solidFill>
                <a:latin typeface="+mj-lt"/>
              </a:rPr>
              <a:t>Selama akses txt dari eklaim masih bisa didapatkan oleh rumah sakit maka Casemix Community Academy masih dapat melakukan pengembangan dan pemeliharaan, naum jika sebaliknya maka aplikasi amati tidak dapat lagi digunakan.</a:t>
            </a:r>
          </a:p>
          <a:p>
            <a:pPr>
              <a:lnSpc>
                <a:spcPts val="1950"/>
              </a:lnSpc>
            </a:pPr>
            <a:r>
              <a:rPr lang="en-ID" sz="2000">
                <a:solidFill>
                  <a:srgbClr val="000000"/>
                </a:solidFill>
                <a:latin typeface="+mj-lt"/>
              </a:rPr>
              <a:t>Aplikasi Amati mempunya 3 Jenis Spesifikasi :</a:t>
            </a:r>
          </a:p>
          <a:p>
            <a:pPr lvl="1">
              <a:lnSpc>
                <a:spcPts val="1950"/>
              </a:lnSpc>
            </a:pPr>
            <a:r>
              <a:rPr lang="en-ID" sz="1600" b="1">
                <a:solidFill>
                  <a:srgbClr val="000000"/>
                </a:solidFill>
                <a:latin typeface="+mj-lt"/>
              </a:rPr>
              <a:t>AmatiPro</a:t>
            </a:r>
            <a:r>
              <a:rPr lang="en-ID" sz="1600">
                <a:solidFill>
                  <a:srgbClr val="000000"/>
                </a:solidFill>
                <a:latin typeface="+mj-lt"/>
              </a:rPr>
              <a:t> merupakan aplikasi amati yang hanya bisa didapatkan secara khusus di Pelatihan/ kegiatan yang diselenggarakan langsung oleh Casemix Community Academy</a:t>
            </a:r>
          </a:p>
          <a:p>
            <a:pPr lvl="1">
              <a:lnSpc>
                <a:spcPts val="1950"/>
              </a:lnSpc>
            </a:pPr>
            <a:r>
              <a:rPr lang="en-ID" sz="1600" b="1">
                <a:solidFill>
                  <a:srgbClr val="000000"/>
                </a:solidFill>
                <a:latin typeface="+mj-lt"/>
              </a:rPr>
              <a:t>AmatiBasic </a:t>
            </a:r>
            <a:r>
              <a:rPr lang="en-ID" sz="1600">
                <a:solidFill>
                  <a:srgbClr val="000000"/>
                </a:solidFill>
                <a:latin typeface="+mj-lt"/>
              </a:rPr>
              <a:t>merupakan aplikasi yang bisa didapatkan di kegiatan yang bekerja sama dengan Casemix Community Academy</a:t>
            </a:r>
          </a:p>
          <a:p>
            <a:pPr lvl="1">
              <a:lnSpc>
                <a:spcPts val="1950"/>
              </a:lnSpc>
            </a:pPr>
            <a:r>
              <a:rPr lang="en-ID" sz="1600" b="1">
                <a:solidFill>
                  <a:srgbClr val="000000"/>
                </a:solidFill>
                <a:latin typeface="+mj-lt"/>
              </a:rPr>
              <a:t>Amati Corporate </a:t>
            </a:r>
            <a:r>
              <a:rPr lang="en-ID" sz="1600">
                <a:solidFill>
                  <a:srgbClr val="000000"/>
                </a:solidFill>
                <a:latin typeface="+mj-lt"/>
              </a:rPr>
              <a:t>merupakan aplikasi yang dapat dimiliki oleh corporate/ pemilik rumah sakit yang memiliki lebih dari 1 rumah sakit untuk dapat melakukan pemantauan klaim rumah sakit dalam satu aplikasi. Untuk dapat memiliki Amati Corporate dapat menghubungi kami Casemix Community Academy</a:t>
            </a:r>
            <a:endParaRPr lang="en-US" sz="1600" b="1">
              <a:latin typeface="+mj-lt"/>
            </a:endParaRPr>
          </a:p>
        </p:txBody>
      </p:sp>
      <p:sp>
        <p:nvSpPr>
          <p:cNvPr id="3" name="Title 2">
            <a:extLst>
              <a:ext uri="{FF2B5EF4-FFF2-40B4-BE49-F238E27FC236}">
                <a16:creationId xmlns:a16="http://schemas.microsoft.com/office/drawing/2014/main" id="{7197D279-7A78-8B8B-DBED-EAF97343B106}"/>
              </a:ext>
            </a:extLst>
          </p:cNvPr>
          <p:cNvSpPr>
            <a:spLocks noGrp="1"/>
          </p:cNvSpPr>
          <p:nvPr>
            <p:ph type="title"/>
          </p:nvPr>
        </p:nvSpPr>
        <p:spPr>
          <a:xfrm>
            <a:off x="3136168" y="-276373"/>
            <a:ext cx="10515600" cy="1325563"/>
          </a:xfrm>
        </p:spPr>
        <p:txBody>
          <a:bodyPr/>
          <a:lstStyle/>
          <a:p>
            <a:r>
              <a:rPr lang="en-US"/>
              <a:t>PENDAHULUAN</a:t>
            </a:r>
          </a:p>
        </p:txBody>
      </p:sp>
    </p:spTree>
    <p:extLst>
      <p:ext uri="{BB962C8B-B14F-4D97-AF65-F5344CB8AC3E}">
        <p14:creationId xmlns:p14="http://schemas.microsoft.com/office/powerpoint/2010/main" val="24113245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678ED-6138-656A-1BD0-4A4C50469D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A41981-F0CC-28B0-83FD-2D81E11D04B5}"/>
              </a:ext>
            </a:extLst>
          </p:cNvPr>
          <p:cNvSpPr>
            <a:spLocks noGrp="1"/>
          </p:cNvSpPr>
          <p:nvPr>
            <p:ph type="title"/>
          </p:nvPr>
        </p:nvSpPr>
        <p:spPr>
          <a:xfrm>
            <a:off x="2394857" y="204502"/>
            <a:ext cx="8686800" cy="538188"/>
          </a:xfrm>
        </p:spPr>
        <p:txBody>
          <a:bodyPr>
            <a:normAutofit fontScale="90000"/>
          </a:bodyPr>
          <a:lstStyle/>
          <a:p>
            <a:r>
              <a:rPr lang="en-US"/>
              <a:t>READMISION RATE</a:t>
            </a:r>
          </a:p>
        </p:txBody>
      </p:sp>
      <p:sp>
        <p:nvSpPr>
          <p:cNvPr id="4" name="TextBox 3">
            <a:extLst>
              <a:ext uri="{FF2B5EF4-FFF2-40B4-BE49-F238E27FC236}">
                <a16:creationId xmlns:a16="http://schemas.microsoft.com/office/drawing/2014/main" id="{D49C3328-D54F-7FDC-29E1-60EEA31CC3A0}"/>
              </a:ext>
            </a:extLst>
          </p:cNvPr>
          <p:cNvSpPr txBox="1"/>
          <p:nvPr/>
        </p:nvSpPr>
        <p:spPr>
          <a:xfrm>
            <a:off x="3039836" y="4327462"/>
            <a:ext cx="6101442" cy="369332"/>
          </a:xfrm>
          <a:prstGeom prst="rect">
            <a:avLst/>
          </a:prstGeom>
          <a:noFill/>
        </p:spPr>
        <p:txBody>
          <a:bodyPr wrap="square">
            <a:spAutoFit/>
          </a:bodyPr>
          <a:lstStyle/>
          <a:p>
            <a:endParaRPr lang="en-ID"/>
          </a:p>
        </p:txBody>
      </p:sp>
      <p:sp>
        <p:nvSpPr>
          <p:cNvPr id="7" name="Content Placeholder 1">
            <a:extLst>
              <a:ext uri="{FF2B5EF4-FFF2-40B4-BE49-F238E27FC236}">
                <a16:creationId xmlns:a16="http://schemas.microsoft.com/office/drawing/2014/main" id="{8E8F49CD-070A-AF69-7F60-43B6828B8F7C}"/>
              </a:ext>
            </a:extLst>
          </p:cNvPr>
          <p:cNvSpPr txBox="1">
            <a:spLocks/>
          </p:cNvSpPr>
          <p:nvPr/>
        </p:nvSpPr>
        <p:spPr>
          <a:xfrm>
            <a:off x="832757" y="4696794"/>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b="1">
                <a:latin typeface="+mj-lt"/>
              </a:rPr>
              <a:t>Menu READMITION RATE</a:t>
            </a:r>
          </a:p>
          <a:p>
            <a:pPr marL="0" indent="0" algn="just">
              <a:buNone/>
            </a:pPr>
            <a:r>
              <a:rPr lang="en-US" sz="1600">
                <a:latin typeface="+mj-lt"/>
              </a:rPr>
              <a:t>Melihat angka readmisi secara keseluruhan dirumah sakit, hal ini penting untuk melihat apakah pasien yang dirawa dirumah sakit Kembali lagi ke rumah sakit dalam rentang waktu 30 hari. Hal ini bisa digunakan untuk menilai mutu pelayanan dirumah sakit apakah selama ini pasien dilakukan tatalaksana secara tuntas sehingga pasien tidak Kembali lagi dirawat dalam waktu yang relative singkat.</a:t>
            </a:r>
          </a:p>
          <a:p>
            <a:pPr marL="0" indent="0" algn="just">
              <a:buNone/>
            </a:pPr>
            <a:r>
              <a:rPr lang="en-US" sz="1600">
                <a:latin typeface="+mj-lt"/>
              </a:rPr>
              <a:t>Sebaiknya dilakukan pemantauan bulanan untuk melihat apaka terjadi peningkatan atau tidak sebaga salah satu alat monitoring mutu pelayanan</a:t>
            </a:r>
            <a:endParaRPr lang="en-US" sz="2400">
              <a:latin typeface="+mj-lt"/>
            </a:endParaRPr>
          </a:p>
          <a:p>
            <a:pPr marL="0" indent="0" algn="just">
              <a:buNone/>
            </a:pPr>
            <a:endParaRPr lang="en-US" sz="1600">
              <a:latin typeface="+mj-lt"/>
            </a:endParaRPr>
          </a:p>
        </p:txBody>
      </p:sp>
      <p:pic>
        <p:nvPicPr>
          <p:cNvPr id="6" name="Picture 5" descr="A screenshot of a computer&#10;&#10;AI-generated content may be incorrect.">
            <a:extLst>
              <a:ext uri="{FF2B5EF4-FFF2-40B4-BE49-F238E27FC236}">
                <a16:creationId xmlns:a16="http://schemas.microsoft.com/office/drawing/2014/main" id="{1C29AD37-D54C-B505-2CD1-5831E13370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2629" y="1009782"/>
            <a:ext cx="8890571" cy="3687012"/>
          </a:xfrm>
          <a:prstGeom prst="rect">
            <a:avLst/>
          </a:prstGeom>
        </p:spPr>
      </p:pic>
    </p:spTree>
    <p:extLst>
      <p:ext uri="{BB962C8B-B14F-4D97-AF65-F5344CB8AC3E}">
        <p14:creationId xmlns:p14="http://schemas.microsoft.com/office/powerpoint/2010/main" val="26515440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CA149-57B3-2882-FF28-310E5B0AE1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EE55C2-B790-E56E-63A2-CC686320A4B4}"/>
              </a:ext>
            </a:extLst>
          </p:cNvPr>
          <p:cNvSpPr>
            <a:spLocks noGrp="1"/>
          </p:cNvSpPr>
          <p:nvPr>
            <p:ph type="title"/>
          </p:nvPr>
        </p:nvSpPr>
        <p:spPr>
          <a:xfrm>
            <a:off x="2394857" y="204502"/>
            <a:ext cx="8686800" cy="538188"/>
          </a:xfrm>
        </p:spPr>
        <p:txBody>
          <a:bodyPr>
            <a:normAutofit fontScale="90000"/>
          </a:bodyPr>
          <a:lstStyle/>
          <a:p>
            <a:r>
              <a:rPr lang="en-US"/>
              <a:t>POTENSI INFEKSI NOSOKOMIAL</a:t>
            </a:r>
          </a:p>
        </p:txBody>
      </p:sp>
      <p:sp>
        <p:nvSpPr>
          <p:cNvPr id="4" name="TextBox 3">
            <a:extLst>
              <a:ext uri="{FF2B5EF4-FFF2-40B4-BE49-F238E27FC236}">
                <a16:creationId xmlns:a16="http://schemas.microsoft.com/office/drawing/2014/main" id="{2759737A-184A-439F-B344-D1A47D2D5FF5}"/>
              </a:ext>
            </a:extLst>
          </p:cNvPr>
          <p:cNvSpPr txBox="1"/>
          <p:nvPr/>
        </p:nvSpPr>
        <p:spPr>
          <a:xfrm>
            <a:off x="3039836" y="4327462"/>
            <a:ext cx="6101442" cy="369332"/>
          </a:xfrm>
          <a:prstGeom prst="rect">
            <a:avLst/>
          </a:prstGeom>
          <a:noFill/>
        </p:spPr>
        <p:txBody>
          <a:bodyPr wrap="square">
            <a:spAutoFit/>
          </a:bodyPr>
          <a:lstStyle/>
          <a:p>
            <a:endParaRPr lang="en-ID"/>
          </a:p>
        </p:txBody>
      </p:sp>
      <p:sp>
        <p:nvSpPr>
          <p:cNvPr id="7" name="Content Placeholder 1">
            <a:extLst>
              <a:ext uri="{FF2B5EF4-FFF2-40B4-BE49-F238E27FC236}">
                <a16:creationId xmlns:a16="http://schemas.microsoft.com/office/drawing/2014/main" id="{435789B9-1243-CEC2-D2C9-3EBF08716BE4}"/>
              </a:ext>
            </a:extLst>
          </p:cNvPr>
          <p:cNvSpPr txBox="1">
            <a:spLocks/>
          </p:cNvSpPr>
          <p:nvPr/>
        </p:nvSpPr>
        <p:spPr>
          <a:xfrm>
            <a:off x="832757" y="4696794"/>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b="1">
                <a:latin typeface="+mj-lt"/>
              </a:rPr>
              <a:t>Menu INFEKSI NOSOKOMIAL</a:t>
            </a:r>
          </a:p>
          <a:p>
            <a:pPr marL="0" indent="0" algn="just">
              <a:buNone/>
            </a:pPr>
            <a:r>
              <a:rPr lang="en-US" sz="1600">
                <a:latin typeface="+mj-lt"/>
              </a:rPr>
              <a:t>Mengidentifikasi kasus-kasus yang dapat masuk dalam kategori infeksi nosocomial, semua kasus yang muncul harus memenuhi kriteria infeksi nosocomial seperti</a:t>
            </a:r>
          </a:p>
          <a:p>
            <a:pPr algn="just"/>
            <a:r>
              <a:rPr lang="en-US" sz="1600">
                <a:latin typeface="+mj-lt"/>
              </a:rPr>
              <a:t>Tidak ada tanda –tanda infeksi sebelum masuk rumah sakit</a:t>
            </a:r>
          </a:p>
          <a:p>
            <a:pPr algn="just"/>
            <a:r>
              <a:rPr lang="en-US" sz="1600">
                <a:latin typeface="+mj-lt"/>
              </a:rPr>
              <a:t>Timbul minimal terjadi 72 Jam setelah dirawat</a:t>
            </a:r>
          </a:p>
          <a:p>
            <a:pPr algn="l" fontAlgn="ctr">
              <a:spcBef>
                <a:spcPts val="750"/>
              </a:spcBef>
              <a:spcAft>
                <a:spcPts val="600"/>
              </a:spcAft>
              <a:buFont typeface="Arial" panose="020B0604020202020204" pitchFamily="34" charset="0"/>
              <a:buChar char="•"/>
            </a:pPr>
            <a:r>
              <a:rPr lang="en-ID" sz="1600" b="0" i="0" u="none" strike="noStrike">
                <a:effectLst/>
                <a:latin typeface="+mj-lt"/>
              </a:rPr>
              <a:t>Infeksi terjadi pada pasien yang dirawat lebih lama dari masa inkubasi infeksi </a:t>
            </a:r>
          </a:p>
        </p:txBody>
      </p:sp>
      <p:pic>
        <p:nvPicPr>
          <p:cNvPr id="5" name="Picture 4" descr="A screenshot of a computer&#10;&#10;AI-generated content may be incorrect.">
            <a:extLst>
              <a:ext uri="{FF2B5EF4-FFF2-40B4-BE49-F238E27FC236}">
                <a16:creationId xmlns:a16="http://schemas.microsoft.com/office/drawing/2014/main" id="{9508FD39-63B8-CEDE-BB1C-4F9ADFF947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8770" y="899902"/>
            <a:ext cx="7053943" cy="3639680"/>
          </a:xfrm>
          <a:prstGeom prst="rect">
            <a:avLst/>
          </a:prstGeom>
        </p:spPr>
      </p:pic>
    </p:spTree>
    <p:extLst>
      <p:ext uri="{BB962C8B-B14F-4D97-AF65-F5344CB8AC3E}">
        <p14:creationId xmlns:p14="http://schemas.microsoft.com/office/powerpoint/2010/main" val="3824354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4B63F-F6EA-2695-EC36-B0A664E6F3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C5E03D-A645-1A1C-532E-E572C2A2EA4D}"/>
              </a:ext>
            </a:extLst>
          </p:cNvPr>
          <p:cNvSpPr>
            <a:spLocks noGrp="1"/>
          </p:cNvSpPr>
          <p:nvPr>
            <p:ph type="title"/>
          </p:nvPr>
        </p:nvSpPr>
        <p:spPr>
          <a:xfrm>
            <a:off x="2394857" y="204502"/>
            <a:ext cx="8686800" cy="538188"/>
          </a:xfrm>
        </p:spPr>
        <p:txBody>
          <a:bodyPr>
            <a:normAutofit fontScale="90000"/>
          </a:bodyPr>
          <a:lstStyle/>
          <a:p>
            <a:r>
              <a:rPr lang="en-US"/>
              <a:t>POTENSI PENYAKIT AKIBAT KERJA</a:t>
            </a:r>
          </a:p>
        </p:txBody>
      </p:sp>
      <p:sp>
        <p:nvSpPr>
          <p:cNvPr id="4" name="TextBox 3">
            <a:extLst>
              <a:ext uri="{FF2B5EF4-FFF2-40B4-BE49-F238E27FC236}">
                <a16:creationId xmlns:a16="http://schemas.microsoft.com/office/drawing/2014/main" id="{0B0CB988-3AE4-9A16-3643-6063F5B25177}"/>
              </a:ext>
            </a:extLst>
          </p:cNvPr>
          <p:cNvSpPr txBox="1"/>
          <p:nvPr/>
        </p:nvSpPr>
        <p:spPr>
          <a:xfrm>
            <a:off x="3039836" y="4327462"/>
            <a:ext cx="6101442" cy="369332"/>
          </a:xfrm>
          <a:prstGeom prst="rect">
            <a:avLst/>
          </a:prstGeom>
          <a:noFill/>
        </p:spPr>
        <p:txBody>
          <a:bodyPr wrap="square">
            <a:spAutoFit/>
          </a:bodyPr>
          <a:lstStyle/>
          <a:p>
            <a:endParaRPr lang="en-ID"/>
          </a:p>
        </p:txBody>
      </p:sp>
      <p:sp>
        <p:nvSpPr>
          <p:cNvPr id="7" name="Content Placeholder 1">
            <a:extLst>
              <a:ext uri="{FF2B5EF4-FFF2-40B4-BE49-F238E27FC236}">
                <a16:creationId xmlns:a16="http://schemas.microsoft.com/office/drawing/2014/main" id="{CB4EB1EA-DB83-3225-39F5-637B6C17C476}"/>
              </a:ext>
            </a:extLst>
          </p:cNvPr>
          <p:cNvSpPr txBox="1">
            <a:spLocks/>
          </p:cNvSpPr>
          <p:nvPr/>
        </p:nvSpPr>
        <p:spPr>
          <a:xfrm>
            <a:off x="832757" y="4696794"/>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b="1">
                <a:latin typeface="+mj-lt"/>
              </a:rPr>
              <a:t>Menu INFEKSI NOSOKOMIAL</a:t>
            </a:r>
          </a:p>
          <a:p>
            <a:pPr marL="0" indent="0" algn="just">
              <a:buNone/>
            </a:pPr>
            <a:r>
              <a:rPr lang="en-US" sz="1600">
                <a:latin typeface="+mj-lt"/>
              </a:rPr>
              <a:t>Mengidentifikasi kasus-kasus yang dapat masuk dalam kategori penyakit akibat kerja yang tentunya memerlukan Keputusan dari tim yang berkompeten sesuai dengan regulasi </a:t>
            </a:r>
            <a:endParaRPr lang="en-ID" sz="1600" b="0" i="0" u="none" strike="noStrike">
              <a:effectLst/>
              <a:latin typeface="+mj-lt"/>
            </a:endParaRPr>
          </a:p>
        </p:txBody>
      </p:sp>
      <p:pic>
        <p:nvPicPr>
          <p:cNvPr id="6" name="Picture 5" descr="A screen shot of a graph&#10;&#10;AI-generated content may be incorrect.">
            <a:extLst>
              <a:ext uri="{FF2B5EF4-FFF2-40B4-BE49-F238E27FC236}">
                <a16:creationId xmlns:a16="http://schemas.microsoft.com/office/drawing/2014/main" id="{B0528717-3816-BD6A-0063-155564DDCD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2313" y="952288"/>
            <a:ext cx="6738257" cy="3700260"/>
          </a:xfrm>
          <a:prstGeom prst="rect">
            <a:avLst/>
          </a:prstGeom>
        </p:spPr>
      </p:pic>
    </p:spTree>
    <p:extLst>
      <p:ext uri="{BB962C8B-B14F-4D97-AF65-F5344CB8AC3E}">
        <p14:creationId xmlns:p14="http://schemas.microsoft.com/office/powerpoint/2010/main" val="2029240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61EBC-133B-48DF-B5A8-D3D82FF39A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80D0D2-5B9B-4794-31D3-812D013C25B1}"/>
              </a:ext>
            </a:extLst>
          </p:cNvPr>
          <p:cNvSpPr>
            <a:spLocks noGrp="1"/>
          </p:cNvSpPr>
          <p:nvPr>
            <p:ph type="title"/>
          </p:nvPr>
        </p:nvSpPr>
        <p:spPr>
          <a:xfrm>
            <a:off x="2394857" y="204502"/>
            <a:ext cx="8686800" cy="538188"/>
          </a:xfrm>
        </p:spPr>
        <p:txBody>
          <a:bodyPr>
            <a:normAutofit fontScale="90000"/>
          </a:bodyPr>
          <a:lstStyle/>
          <a:p>
            <a:r>
              <a:rPr lang="en-US"/>
              <a:t>CARA PULANG</a:t>
            </a:r>
          </a:p>
        </p:txBody>
      </p:sp>
      <p:sp>
        <p:nvSpPr>
          <p:cNvPr id="4" name="TextBox 3">
            <a:extLst>
              <a:ext uri="{FF2B5EF4-FFF2-40B4-BE49-F238E27FC236}">
                <a16:creationId xmlns:a16="http://schemas.microsoft.com/office/drawing/2014/main" id="{0E124B26-656D-9BDE-5876-6CD4D3506CE9}"/>
              </a:ext>
            </a:extLst>
          </p:cNvPr>
          <p:cNvSpPr txBox="1"/>
          <p:nvPr/>
        </p:nvSpPr>
        <p:spPr>
          <a:xfrm>
            <a:off x="3039836" y="4327462"/>
            <a:ext cx="6101442" cy="369332"/>
          </a:xfrm>
          <a:prstGeom prst="rect">
            <a:avLst/>
          </a:prstGeom>
          <a:noFill/>
        </p:spPr>
        <p:txBody>
          <a:bodyPr wrap="square">
            <a:spAutoFit/>
          </a:bodyPr>
          <a:lstStyle/>
          <a:p>
            <a:endParaRPr lang="en-ID"/>
          </a:p>
        </p:txBody>
      </p:sp>
      <p:sp>
        <p:nvSpPr>
          <p:cNvPr id="7" name="Content Placeholder 1">
            <a:extLst>
              <a:ext uri="{FF2B5EF4-FFF2-40B4-BE49-F238E27FC236}">
                <a16:creationId xmlns:a16="http://schemas.microsoft.com/office/drawing/2014/main" id="{F04EA694-9D77-FE49-37BD-8D28E4592D80}"/>
              </a:ext>
            </a:extLst>
          </p:cNvPr>
          <p:cNvSpPr txBox="1">
            <a:spLocks/>
          </p:cNvSpPr>
          <p:nvPr/>
        </p:nvSpPr>
        <p:spPr>
          <a:xfrm>
            <a:off x="832757" y="4696794"/>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b="1">
                <a:latin typeface="+mj-lt"/>
              </a:rPr>
              <a:t>Menu CARA PULANG</a:t>
            </a:r>
          </a:p>
          <a:p>
            <a:pPr marL="0" indent="0" algn="just">
              <a:buNone/>
            </a:pPr>
            <a:r>
              <a:rPr lang="en-US" sz="1600" b="0" i="0" u="none" strike="noStrike">
                <a:effectLst/>
                <a:latin typeface="+mj-lt"/>
              </a:rPr>
              <a:t>Dengan melihat status cara pulang pasien daoat kita jadikan salah satu indicator pendukung mutu pelayanan dan juga kepuasan pasien</a:t>
            </a:r>
            <a:endParaRPr lang="en-ID" sz="1600" b="0" i="0" u="none" strike="noStrike">
              <a:effectLst/>
              <a:latin typeface="+mj-lt"/>
            </a:endParaRPr>
          </a:p>
        </p:txBody>
      </p:sp>
      <p:pic>
        <p:nvPicPr>
          <p:cNvPr id="5" name="Picture 4" descr="A screenshot of a computer&#10;&#10;AI-generated content may be incorrect.">
            <a:extLst>
              <a:ext uri="{FF2B5EF4-FFF2-40B4-BE49-F238E27FC236}">
                <a16:creationId xmlns:a16="http://schemas.microsoft.com/office/drawing/2014/main" id="{A17BA10C-B082-905E-4D6A-33CB869744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8650" y="1052123"/>
            <a:ext cx="8603814" cy="3644671"/>
          </a:xfrm>
          <a:prstGeom prst="rect">
            <a:avLst/>
          </a:prstGeom>
        </p:spPr>
      </p:pic>
    </p:spTree>
    <p:extLst>
      <p:ext uri="{BB962C8B-B14F-4D97-AF65-F5344CB8AC3E}">
        <p14:creationId xmlns:p14="http://schemas.microsoft.com/office/powerpoint/2010/main" val="4182720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5E78C-224B-652E-224E-E0BA9A479F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F7B6A0-10A1-E7CB-461B-98A995A5106B}"/>
              </a:ext>
            </a:extLst>
          </p:cNvPr>
          <p:cNvSpPr>
            <a:spLocks noGrp="1"/>
          </p:cNvSpPr>
          <p:nvPr>
            <p:ph type="title"/>
          </p:nvPr>
        </p:nvSpPr>
        <p:spPr>
          <a:xfrm>
            <a:off x="2394857" y="204502"/>
            <a:ext cx="8686800" cy="538188"/>
          </a:xfrm>
        </p:spPr>
        <p:txBody>
          <a:bodyPr>
            <a:normAutofit fontScale="90000"/>
          </a:bodyPr>
          <a:lstStyle/>
          <a:p>
            <a:r>
              <a:rPr lang="en-US"/>
              <a:t>RERATA LOS (LAMA RAWAT)</a:t>
            </a:r>
          </a:p>
        </p:txBody>
      </p:sp>
      <p:sp>
        <p:nvSpPr>
          <p:cNvPr id="4" name="TextBox 3">
            <a:extLst>
              <a:ext uri="{FF2B5EF4-FFF2-40B4-BE49-F238E27FC236}">
                <a16:creationId xmlns:a16="http://schemas.microsoft.com/office/drawing/2014/main" id="{DF27C019-B221-85C3-CF50-45A307DF9542}"/>
              </a:ext>
            </a:extLst>
          </p:cNvPr>
          <p:cNvSpPr txBox="1"/>
          <p:nvPr/>
        </p:nvSpPr>
        <p:spPr>
          <a:xfrm>
            <a:off x="3039836" y="4327462"/>
            <a:ext cx="6101442" cy="369332"/>
          </a:xfrm>
          <a:prstGeom prst="rect">
            <a:avLst/>
          </a:prstGeom>
          <a:noFill/>
        </p:spPr>
        <p:txBody>
          <a:bodyPr wrap="square">
            <a:spAutoFit/>
          </a:bodyPr>
          <a:lstStyle/>
          <a:p>
            <a:endParaRPr lang="en-ID"/>
          </a:p>
        </p:txBody>
      </p:sp>
      <p:sp>
        <p:nvSpPr>
          <p:cNvPr id="7" name="Content Placeholder 1">
            <a:extLst>
              <a:ext uri="{FF2B5EF4-FFF2-40B4-BE49-F238E27FC236}">
                <a16:creationId xmlns:a16="http://schemas.microsoft.com/office/drawing/2014/main" id="{F19310C4-54FC-2B82-818C-712A12D36DBE}"/>
              </a:ext>
            </a:extLst>
          </p:cNvPr>
          <p:cNvSpPr txBox="1">
            <a:spLocks/>
          </p:cNvSpPr>
          <p:nvPr/>
        </p:nvSpPr>
        <p:spPr>
          <a:xfrm>
            <a:off x="832757" y="4696794"/>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b="1">
                <a:latin typeface="+mj-lt"/>
              </a:rPr>
              <a:t>Menu RERATA LAMA RAWAT</a:t>
            </a:r>
          </a:p>
          <a:p>
            <a:pPr marL="0" indent="0" algn="just">
              <a:buNone/>
            </a:pPr>
            <a:r>
              <a:rPr lang="en-US" sz="1600" b="0" i="0" u="none" strike="noStrike">
                <a:effectLst/>
                <a:latin typeface="+mj-lt"/>
              </a:rPr>
              <a:t>Dengan melihat ALOS pasien rawat inap kita dapat memantau efisien pelayanan karena dengan berkurangnya ALOS akan berbanding lurus dengan biaya perpasien yang dikeluarkan oleh rumah sakit </a:t>
            </a:r>
            <a:endParaRPr lang="en-ID" sz="1600" b="0" i="0" u="none" strike="noStrike">
              <a:effectLst/>
              <a:latin typeface="+mj-lt"/>
            </a:endParaRPr>
          </a:p>
        </p:txBody>
      </p:sp>
      <p:pic>
        <p:nvPicPr>
          <p:cNvPr id="6" name="Picture 5" descr="A screenshot of a computer&#10;&#10;AI-generated content may be incorrect.">
            <a:extLst>
              <a:ext uri="{FF2B5EF4-FFF2-40B4-BE49-F238E27FC236}">
                <a16:creationId xmlns:a16="http://schemas.microsoft.com/office/drawing/2014/main" id="{900A42E7-9962-D469-A89D-EE69C8177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564" y="955489"/>
            <a:ext cx="8060871" cy="3591727"/>
          </a:xfrm>
          <a:prstGeom prst="rect">
            <a:avLst/>
          </a:prstGeom>
        </p:spPr>
      </p:pic>
    </p:spTree>
    <p:extLst>
      <p:ext uri="{BB962C8B-B14F-4D97-AF65-F5344CB8AC3E}">
        <p14:creationId xmlns:p14="http://schemas.microsoft.com/office/powerpoint/2010/main" val="49393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62C7A-103F-18BE-8AE6-25EDA728D2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50451A-2D03-19B0-0428-726335DD1364}"/>
              </a:ext>
            </a:extLst>
          </p:cNvPr>
          <p:cNvSpPr>
            <a:spLocks noGrp="1"/>
          </p:cNvSpPr>
          <p:nvPr>
            <p:ph type="title"/>
          </p:nvPr>
        </p:nvSpPr>
        <p:spPr>
          <a:xfrm>
            <a:off x="2394857" y="204502"/>
            <a:ext cx="8686800" cy="538188"/>
          </a:xfrm>
        </p:spPr>
        <p:txBody>
          <a:bodyPr>
            <a:normAutofit fontScale="90000"/>
          </a:bodyPr>
          <a:lstStyle/>
          <a:p>
            <a:r>
              <a:rPr lang="en-US"/>
              <a:t>RERATA LOS By KODE INA-CBG</a:t>
            </a:r>
          </a:p>
        </p:txBody>
      </p:sp>
      <p:sp>
        <p:nvSpPr>
          <p:cNvPr id="4" name="TextBox 3">
            <a:extLst>
              <a:ext uri="{FF2B5EF4-FFF2-40B4-BE49-F238E27FC236}">
                <a16:creationId xmlns:a16="http://schemas.microsoft.com/office/drawing/2014/main" id="{B8C1D044-D65B-428F-D081-7A4ED0D709CB}"/>
              </a:ext>
            </a:extLst>
          </p:cNvPr>
          <p:cNvSpPr txBox="1"/>
          <p:nvPr/>
        </p:nvSpPr>
        <p:spPr>
          <a:xfrm>
            <a:off x="3039836" y="4327462"/>
            <a:ext cx="6101442" cy="369332"/>
          </a:xfrm>
          <a:prstGeom prst="rect">
            <a:avLst/>
          </a:prstGeom>
          <a:noFill/>
        </p:spPr>
        <p:txBody>
          <a:bodyPr wrap="square">
            <a:spAutoFit/>
          </a:bodyPr>
          <a:lstStyle/>
          <a:p>
            <a:endParaRPr lang="en-ID"/>
          </a:p>
        </p:txBody>
      </p:sp>
      <p:sp>
        <p:nvSpPr>
          <p:cNvPr id="7" name="Content Placeholder 1">
            <a:extLst>
              <a:ext uri="{FF2B5EF4-FFF2-40B4-BE49-F238E27FC236}">
                <a16:creationId xmlns:a16="http://schemas.microsoft.com/office/drawing/2014/main" id="{9C455D0C-3DED-9A97-A827-D9FA2FB2A06C}"/>
              </a:ext>
            </a:extLst>
          </p:cNvPr>
          <p:cNvSpPr txBox="1">
            <a:spLocks/>
          </p:cNvSpPr>
          <p:nvPr/>
        </p:nvSpPr>
        <p:spPr>
          <a:xfrm>
            <a:off x="8327571" y="1351303"/>
            <a:ext cx="3565070" cy="16858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b="1">
                <a:latin typeface="+mj-lt"/>
              </a:rPr>
              <a:t>Menu RERATA LAMA RAWAT</a:t>
            </a:r>
          </a:p>
          <a:p>
            <a:pPr marL="0" indent="0" algn="just">
              <a:buNone/>
            </a:pPr>
            <a:r>
              <a:rPr lang="en-US" sz="1600" b="0" i="0" u="none" strike="noStrike">
                <a:effectLst/>
                <a:latin typeface="+mj-lt"/>
              </a:rPr>
              <a:t>Dengan melihat ALOS  per kode INA-CBG dengan melihat trend perbulan pasien rawat ina. Dengan meminitor ini kita dapat memantau efisien pelayanan karena dengan berkurangnya ALOS akan berbanding lurus dengan biaya perpasien yang dikeluarkan oleh rumah sakit </a:t>
            </a:r>
            <a:endParaRPr lang="en-ID" sz="1600" b="0" i="0" u="none" strike="noStrike">
              <a:effectLst/>
              <a:latin typeface="+mj-lt"/>
            </a:endParaRPr>
          </a:p>
        </p:txBody>
      </p:sp>
      <p:pic>
        <p:nvPicPr>
          <p:cNvPr id="5" name="Picture 4" descr="A screenshot of a graph&#10;&#10;AI-generated content may be incorrect.">
            <a:extLst>
              <a:ext uri="{FF2B5EF4-FFF2-40B4-BE49-F238E27FC236}">
                <a16:creationId xmlns:a16="http://schemas.microsoft.com/office/drawing/2014/main" id="{4357F8D9-31FE-6282-66D3-074DE16879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261" y="1208315"/>
            <a:ext cx="7113990" cy="4876800"/>
          </a:xfrm>
          <a:prstGeom prst="rect">
            <a:avLst/>
          </a:prstGeom>
        </p:spPr>
      </p:pic>
      <p:grpSp>
        <p:nvGrpSpPr>
          <p:cNvPr id="8" name="Group 7">
            <a:extLst>
              <a:ext uri="{FF2B5EF4-FFF2-40B4-BE49-F238E27FC236}">
                <a16:creationId xmlns:a16="http://schemas.microsoft.com/office/drawing/2014/main" id="{13BE4E2B-C741-4FE4-E120-D61404BF2DA4}"/>
              </a:ext>
            </a:extLst>
          </p:cNvPr>
          <p:cNvGrpSpPr/>
          <p:nvPr/>
        </p:nvGrpSpPr>
        <p:grpSpPr>
          <a:xfrm>
            <a:off x="8850086" y="3429000"/>
            <a:ext cx="1831271" cy="1541336"/>
            <a:chOff x="9666514" y="1240971"/>
            <a:chExt cx="1831271" cy="1541336"/>
          </a:xfrm>
        </p:grpSpPr>
        <p:pic>
          <p:nvPicPr>
            <p:cNvPr id="9" name="Picture 8" descr="A logo with blue and red letters&#10;&#10;AI-generated content may be incorrect.">
              <a:extLst>
                <a:ext uri="{FF2B5EF4-FFF2-40B4-BE49-F238E27FC236}">
                  <a16:creationId xmlns:a16="http://schemas.microsoft.com/office/drawing/2014/main" id="{732C0D43-3717-33A4-3C76-E56915AD2C56}"/>
                </a:ext>
              </a:extLst>
            </p:cNvPr>
            <p:cNvPicPr>
              <a:picLocks noChangeAspect="1"/>
            </p:cNvPicPr>
            <p:nvPr/>
          </p:nvPicPr>
          <p:blipFill>
            <a:blip r:embed="rId3">
              <a:extLst>
                <a:ext uri="{28A0092B-C50C-407E-A947-70E740481C1C}">
                  <a14:useLocalDpi xmlns:a14="http://schemas.microsoft.com/office/drawing/2010/main" val="0"/>
                </a:ext>
              </a:extLst>
            </a:blip>
            <a:srcRect t="7627" b="17797"/>
            <a:stretch/>
          </p:blipFill>
          <p:spPr>
            <a:xfrm>
              <a:off x="9969374" y="1561382"/>
              <a:ext cx="1225550" cy="1220925"/>
            </a:xfrm>
            <a:prstGeom prst="rect">
              <a:avLst/>
            </a:prstGeom>
          </p:spPr>
        </p:pic>
        <p:sp>
          <p:nvSpPr>
            <p:cNvPr id="10" name="TextBox 9">
              <a:extLst>
                <a:ext uri="{FF2B5EF4-FFF2-40B4-BE49-F238E27FC236}">
                  <a16:creationId xmlns:a16="http://schemas.microsoft.com/office/drawing/2014/main" id="{CEB9D8C0-7F54-9B7C-1960-2EACC5DD2BE0}"/>
                </a:ext>
              </a:extLst>
            </p:cNvPr>
            <p:cNvSpPr txBox="1"/>
            <p:nvPr/>
          </p:nvSpPr>
          <p:spPr>
            <a:xfrm>
              <a:off x="9666514" y="1240971"/>
              <a:ext cx="1831271" cy="369332"/>
            </a:xfrm>
            <a:prstGeom prst="rect">
              <a:avLst/>
            </a:prstGeom>
            <a:noFill/>
          </p:spPr>
          <p:txBody>
            <a:bodyPr wrap="none" rtlCol="0">
              <a:spAutoFit/>
            </a:bodyPr>
            <a:lstStyle/>
            <a:p>
              <a:r>
                <a:rPr lang="en-US"/>
                <a:t>Fitur di AmatiPro</a:t>
              </a:r>
            </a:p>
          </p:txBody>
        </p:sp>
      </p:grpSp>
    </p:spTree>
    <p:extLst>
      <p:ext uri="{BB962C8B-B14F-4D97-AF65-F5344CB8AC3E}">
        <p14:creationId xmlns:p14="http://schemas.microsoft.com/office/powerpoint/2010/main" val="3787436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5196F-8A7C-FFF2-ED41-C1436217A6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C957FC-7B8C-4857-CEBB-E6CC24186BA3}"/>
              </a:ext>
            </a:extLst>
          </p:cNvPr>
          <p:cNvSpPr>
            <a:spLocks noGrp="1"/>
          </p:cNvSpPr>
          <p:nvPr>
            <p:ph type="title"/>
          </p:nvPr>
        </p:nvSpPr>
        <p:spPr>
          <a:xfrm>
            <a:off x="2394857" y="204502"/>
            <a:ext cx="8686800" cy="538188"/>
          </a:xfrm>
        </p:spPr>
        <p:txBody>
          <a:bodyPr>
            <a:normAutofit fontScale="90000"/>
          </a:bodyPr>
          <a:lstStyle/>
          <a:p>
            <a:r>
              <a:rPr lang="en-US"/>
              <a:t>RERATA LOS By DIAGNOSIS UTAMA</a:t>
            </a:r>
          </a:p>
        </p:txBody>
      </p:sp>
      <p:sp>
        <p:nvSpPr>
          <p:cNvPr id="4" name="TextBox 3">
            <a:extLst>
              <a:ext uri="{FF2B5EF4-FFF2-40B4-BE49-F238E27FC236}">
                <a16:creationId xmlns:a16="http://schemas.microsoft.com/office/drawing/2014/main" id="{B45C6AF5-DC46-8720-9E52-0618BD6AF566}"/>
              </a:ext>
            </a:extLst>
          </p:cNvPr>
          <p:cNvSpPr txBox="1"/>
          <p:nvPr/>
        </p:nvSpPr>
        <p:spPr>
          <a:xfrm>
            <a:off x="3039836" y="4327462"/>
            <a:ext cx="6101442" cy="369332"/>
          </a:xfrm>
          <a:prstGeom prst="rect">
            <a:avLst/>
          </a:prstGeom>
          <a:noFill/>
        </p:spPr>
        <p:txBody>
          <a:bodyPr wrap="square">
            <a:spAutoFit/>
          </a:bodyPr>
          <a:lstStyle/>
          <a:p>
            <a:endParaRPr lang="en-ID"/>
          </a:p>
        </p:txBody>
      </p:sp>
      <p:sp>
        <p:nvSpPr>
          <p:cNvPr id="7" name="Content Placeholder 1">
            <a:extLst>
              <a:ext uri="{FF2B5EF4-FFF2-40B4-BE49-F238E27FC236}">
                <a16:creationId xmlns:a16="http://schemas.microsoft.com/office/drawing/2014/main" id="{2B168DFD-2B17-D569-EEEE-A61F8071B3D6}"/>
              </a:ext>
            </a:extLst>
          </p:cNvPr>
          <p:cNvSpPr txBox="1">
            <a:spLocks/>
          </p:cNvSpPr>
          <p:nvPr/>
        </p:nvSpPr>
        <p:spPr>
          <a:xfrm>
            <a:off x="8327571" y="1351303"/>
            <a:ext cx="3565070" cy="16858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b="1">
                <a:latin typeface="+mj-lt"/>
              </a:rPr>
              <a:t>Menu RERATA LAMA RAWAT</a:t>
            </a:r>
          </a:p>
          <a:p>
            <a:pPr marL="0" indent="0" algn="just">
              <a:buNone/>
            </a:pPr>
            <a:r>
              <a:rPr lang="en-US" sz="1600" b="0" i="0" u="none" strike="noStrike">
                <a:effectLst/>
                <a:latin typeface="+mj-lt"/>
              </a:rPr>
              <a:t>Dengan melihat ALOS  By Diagnosis Utama  dengan melihat trend perbulan pasien rawat ina. Dengan meminitor ini kita dapat memantau efisien pelayanan karena dengan berkurangnya ALOS akan berbanding lurus dengan biaya perpasien yang dikeluarkan oleh rumah sakit </a:t>
            </a:r>
            <a:endParaRPr lang="en-ID" sz="1600" b="0" i="0" u="none" strike="noStrike">
              <a:effectLst/>
              <a:latin typeface="+mj-lt"/>
            </a:endParaRPr>
          </a:p>
        </p:txBody>
      </p:sp>
      <p:pic>
        <p:nvPicPr>
          <p:cNvPr id="6" name="Picture 5" descr="A screenshot of a computer&#10;&#10;AI-generated content may be incorrect.">
            <a:extLst>
              <a:ext uri="{FF2B5EF4-FFF2-40B4-BE49-F238E27FC236}">
                <a16:creationId xmlns:a16="http://schemas.microsoft.com/office/drawing/2014/main" id="{C5FD8EF2-B9A5-62D1-B9DB-89DDB11C7E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774" y="1124285"/>
            <a:ext cx="6813598" cy="5223104"/>
          </a:xfrm>
          <a:prstGeom prst="rect">
            <a:avLst/>
          </a:prstGeom>
        </p:spPr>
      </p:pic>
      <p:grpSp>
        <p:nvGrpSpPr>
          <p:cNvPr id="8" name="Group 7">
            <a:extLst>
              <a:ext uri="{FF2B5EF4-FFF2-40B4-BE49-F238E27FC236}">
                <a16:creationId xmlns:a16="http://schemas.microsoft.com/office/drawing/2014/main" id="{D1C5DCA8-6832-087A-DAA3-A113457FA30E}"/>
              </a:ext>
            </a:extLst>
          </p:cNvPr>
          <p:cNvGrpSpPr/>
          <p:nvPr/>
        </p:nvGrpSpPr>
        <p:grpSpPr>
          <a:xfrm>
            <a:off x="9152164" y="3429000"/>
            <a:ext cx="1831271" cy="1541336"/>
            <a:chOff x="9666514" y="1240971"/>
            <a:chExt cx="1831271" cy="1541336"/>
          </a:xfrm>
        </p:grpSpPr>
        <p:pic>
          <p:nvPicPr>
            <p:cNvPr id="9" name="Picture 8" descr="A logo with blue and red letters&#10;&#10;AI-generated content may be incorrect.">
              <a:extLst>
                <a:ext uri="{FF2B5EF4-FFF2-40B4-BE49-F238E27FC236}">
                  <a16:creationId xmlns:a16="http://schemas.microsoft.com/office/drawing/2014/main" id="{7D2A7077-17A9-D912-A7E2-120B92D4EEED}"/>
                </a:ext>
              </a:extLst>
            </p:cNvPr>
            <p:cNvPicPr>
              <a:picLocks noChangeAspect="1"/>
            </p:cNvPicPr>
            <p:nvPr/>
          </p:nvPicPr>
          <p:blipFill>
            <a:blip r:embed="rId3">
              <a:extLst>
                <a:ext uri="{28A0092B-C50C-407E-A947-70E740481C1C}">
                  <a14:useLocalDpi xmlns:a14="http://schemas.microsoft.com/office/drawing/2010/main" val="0"/>
                </a:ext>
              </a:extLst>
            </a:blip>
            <a:srcRect t="7627" b="17797"/>
            <a:stretch/>
          </p:blipFill>
          <p:spPr>
            <a:xfrm>
              <a:off x="9969374" y="1561382"/>
              <a:ext cx="1225550" cy="1220925"/>
            </a:xfrm>
            <a:prstGeom prst="rect">
              <a:avLst/>
            </a:prstGeom>
          </p:spPr>
        </p:pic>
        <p:sp>
          <p:nvSpPr>
            <p:cNvPr id="10" name="TextBox 9">
              <a:extLst>
                <a:ext uri="{FF2B5EF4-FFF2-40B4-BE49-F238E27FC236}">
                  <a16:creationId xmlns:a16="http://schemas.microsoft.com/office/drawing/2014/main" id="{BBCED9B6-A7A6-403B-870D-6DDA85D530A7}"/>
                </a:ext>
              </a:extLst>
            </p:cNvPr>
            <p:cNvSpPr txBox="1"/>
            <p:nvPr/>
          </p:nvSpPr>
          <p:spPr>
            <a:xfrm>
              <a:off x="9666514" y="1240971"/>
              <a:ext cx="1831271" cy="369332"/>
            </a:xfrm>
            <a:prstGeom prst="rect">
              <a:avLst/>
            </a:prstGeom>
            <a:noFill/>
          </p:spPr>
          <p:txBody>
            <a:bodyPr wrap="none" rtlCol="0">
              <a:spAutoFit/>
            </a:bodyPr>
            <a:lstStyle/>
            <a:p>
              <a:r>
                <a:rPr lang="en-US"/>
                <a:t>Fitur di AmatiPro</a:t>
              </a:r>
            </a:p>
          </p:txBody>
        </p:sp>
      </p:grpSp>
    </p:spTree>
    <p:extLst>
      <p:ext uri="{BB962C8B-B14F-4D97-AF65-F5344CB8AC3E}">
        <p14:creationId xmlns:p14="http://schemas.microsoft.com/office/powerpoint/2010/main" val="32398042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F0EA0-9CC1-5C3A-725A-94AC4983AB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C93204-876C-B805-EE9C-05FF8D969308}"/>
              </a:ext>
            </a:extLst>
          </p:cNvPr>
          <p:cNvSpPr>
            <a:spLocks noGrp="1"/>
          </p:cNvSpPr>
          <p:nvPr>
            <p:ph type="title"/>
          </p:nvPr>
        </p:nvSpPr>
        <p:spPr>
          <a:xfrm>
            <a:off x="2394857" y="204502"/>
            <a:ext cx="8686800" cy="538188"/>
          </a:xfrm>
        </p:spPr>
        <p:txBody>
          <a:bodyPr>
            <a:normAutofit fontScale="90000"/>
          </a:bodyPr>
          <a:lstStyle/>
          <a:p>
            <a:r>
              <a:rPr lang="en-US"/>
              <a:t>RERATA LOS By PROSEDUR</a:t>
            </a:r>
          </a:p>
        </p:txBody>
      </p:sp>
      <p:sp>
        <p:nvSpPr>
          <p:cNvPr id="4" name="TextBox 3">
            <a:extLst>
              <a:ext uri="{FF2B5EF4-FFF2-40B4-BE49-F238E27FC236}">
                <a16:creationId xmlns:a16="http://schemas.microsoft.com/office/drawing/2014/main" id="{5C6EFF6B-0BB3-EAFB-EA8B-957A3E506A98}"/>
              </a:ext>
            </a:extLst>
          </p:cNvPr>
          <p:cNvSpPr txBox="1"/>
          <p:nvPr/>
        </p:nvSpPr>
        <p:spPr>
          <a:xfrm>
            <a:off x="3039836" y="4327462"/>
            <a:ext cx="6101442" cy="369332"/>
          </a:xfrm>
          <a:prstGeom prst="rect">
            <a:avLst/>
          </a:prstGeom>
          <a:noFill/>
        </p:spPr>
        <p:txBody>
          <a:bodyPr wrap="square">
            <a:spAutoFit/>
          </a:bodyPr>
          <a:lstStyle/>
          <a:p>
            <a:endParaRPr lang="en-ID"/>
          </a:p>
        </p:txBody>
      </p:sp>
      <p:sp>
        <p:nvSpPr>
          <p:cNvPr id="7" name="Content Placeholder 1">
            <a:extLst>
              <a:ext uri="{FF2B5EF4-FFF2-40B4-BE49-F238E27FC236}">
                <a16:creationId xmlns:a16="http://schemas.microsoft.com/office/drawing/2014/main" id="{B92C64E3-52C3-D689-8831-F87B82BB5269}"/>
              </a:ext>
            </a:extLst>
          </p:cNvPr>
          <p:cNvSpPr txBox="1">
            <a:spLocks/>
          </p:cNvSpPr>
          <p:nvPr/>
        </p:nvSpPr>
        <p:spPr>
          <a:xfrm>
            <a:off x="8327571" y="1351303"/>
            <a:ext cx="3565070" cy="16858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b="1">
                <a:latin typeface="+mj-lt"/>
              </a:rPr>
              <a:t>Menu RERATA LAMA RAWAT</a:t>
            </a:r>
          </a:p>
          <a:p>
            <a:pPr marL="0" indent="0" algn="just">
              <a:buNone/>
            </a:pPr>
            <a:r>
              <a:rPr lang="en-US" sz="1600" b="0" i="0" u="none" strike="noStrike">
                <a:effectLst/>
                <a:latin typeface="+mj-lt"/>
              </a:rPr>
              <a:t>Dengan melihat ALOS  By Prosedur dengan melihat trend perbulan pasien rawat ina. Dengan meminitor ini kita dapat memantau efisien pelayanan karena dengan berkurangnya ALOS akan berbanding lurus dengan biaya perpasien yang dikeluarkan oleh rumah sakit </a:t>
            </a:r>
            <a:endParaRPr lang="en-ID" sz="1600" b="0" i="0" u="none" strike="noStrike">
              <a:effectLst/>
              <a:latin typeface="+mj-lt"/>
            </a:endParaRPr>
          </a:p>
        </p:txBody>
      </p:sp>
      <p:pic>
        <p:nvPicPr>
          <p:cNvPr id="9" name="Picture 8" descr="A screenshot of a graph&#10;&#10;AI-generated content may be incorrect.">
            <a:extLst>
              <a:ext uri="{FF2B5EF4-FFF2-40B4-BE49-F238E27FC236}">
                <a16:creationId xmlns:a16="http://schemas.microsoft.com/office/drawing/2014/main" id="{D5BD01E4-3320-4844-5B83-5C7E90D702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4200" y="1045029"/>
            <a:ext cx="6647425" cy="5403145"/>
          </a:xfrm>
          <a:prstGeom prst="rect">
            <a:avLst/>
          </a:prstGeom>
        </p:spPr>
      </p:pic>
      <p:grpSp>
        <p:nvGrpSpPr>
          <p:cNvPr id="10" name="Group 9">
            <a:extLst>
              <a:ext uri="{FF2B5EF4-FFF2-40B4-BE49-F238E27FC236}">
                <a16:creationId xmlns:a16="http://schemas.microsoft.com/office/drawing/2014/main" id="{E473502E-D5D7-AB29-0B53-22F627505166}"/>
              </a:ext>
            </a:extLst>
          </p:cNvPr>
          <p:cNvGrpSpPr/>
          <p:nvPr/>
        </p:nvGrpSpPr>
        <p:grpSpPr>
          <a:xfrm>
            <a:off x="9194470" y="3556794"/>
            <a:ext cx="1831271" cy="1541336"/>
            <a:chOff x="9666514" y="1240971"/>
            <a:chExt cx="1831271" cy="1541336"/>
          </a:xfrm>
        </p:grpSpPr>
        <p:pic>
          <p:nvPicPr>
            <p:cNvPr id="11" name="Picture 10" descr="A logo with blue and red letters&#10;&#10;AI-generated content may be incorrect.">
              <a:extLst>
                <a:ext uri="{FF2B5EF4-FFF2-40B4-BE49-F238E27FC236}">
                  <a16:creationId xmlns:a16="http://schemas.microsoft.com/office/drawing/2014/main" id="{6ABF62EC-0F62-DCE5-926D-FC5D875E7513}"/>
                </a:ext>
              </a:extLst>
            </p:cNvPr>
            <p:cNvPicPr>
              <a:picLocks noChangeAspect="1"/>
            </p:cNvPicPr>
            <p:nvPr/>
          </p:nvPicPr>
          <p:blipFill>
            <a:blip r:embed="rId3">
              <a:extLst>
                <a:ext uri="{28A0092B-C50C-407E-A947-70E740481C1C}">
                  <a14:useLocalDpi xmlns:a14="http://schemas.microsoft.com/office/drawing/2010/main" val="0"/>
                </a:ext>
              </a:extLst>
            </a:blip>
            <a:srcRect t="7627" b="17797"/>
            <a:stretch/>
          </p:blipFill>
          <p:spPr>
            <a:xfrm>
              <a:off x="9969374" y="1561382"/>
              <a:ext cx="1225550" cy="1220925"/>
            </a:xfrm>
            <a:prstGeom prst="rect">
              <a:avLst/>
            </a:prstGeom>
          </p:spPr>
        </p:pic>
        <p:sp>
          <p:nvSpPr>
            <p:cNvPr id="12" name="TextBox 11">
              <a:extLst>
                <a:ext uri="{FF2B5EF4-FFF2-40B4-BE49-F238E27FC236}">
                  <a16:creationId xmlns:a16="http://schemas.microsoft.com/office/drawing/2014/main" id="{39922000-2017-C247-65EF-5C57B617ADB1}"/>
                </a:ext>
              </a:extLst>
            </p:cNvPr>
            <p:cNvSpPr txBox="1"/>
            <p:nvPr/>
          </p:nvSpPr>
          <p:spPr>
            <a:xfrm>
              <a:off x="9666514" y="1240971"/>
              <a:ext cx="1831271" cy="369332"/>
            </a:xfrm>
            <a:prstGeom prst="rect">
              <a:avLst/>
            </a:prstGeom>
            <a:noFill/>
          </p:spPr>
          <p:txBody>
            <a:bodyPr wrap="none" rtlCol="0">
              <a:spAutoFit/>
            </a:bodyPr>
            <a:lstStyle/>
            <a:p>
              <a:r>
                <a:rPr lang="en-US"/>
                <a:t>Fitur di AmatiPro</a:t>
              </a:r>
            </a:p>
          </p:txBody>
        </p:sp>
      </p:grpSp>
    </p:spTree>
    <p:extLst>
      <p:ext uri="{BB962C8B-B14F-4D97-AF65-F5344CB8AC3E}">
        <p14:creationId xmlns:p14="http://schemas.microsoft.com/office/powerpoint/2010/main" val="9747595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9D9C7-2001-F101-351E-A53DE248E6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55A96E-4348-8AE4-24FF-EBFFBF49E6F1}"/>
              </a:ext>
            </a:extLst>
          </p:cNvPr>
          <p:cNvSpPr>
            <a:spLocks noGrp="1"/>
          </p:cNvSpPr>
          <p:nvPr>
            <p:ph type="title"/>
          </p:nvPr>
        </p:nvSpPr>
        <p:spPr>
          <a:xfrm>
            <a:off x="2426179" y="3003761"/>
            <a:ext cx="7339642" cy="850478"/>
          </a:xfrm>
        </p:spPr>
        <p:txBody>
          <a:bodyPr>
            <a:normAutofit fontScale="90000"/>
          </a:bodyPr>
          <a:lstStyle/>
          <a:p>
            <a:pPr algn="ctr"/>
            <a:r>
              <a:rPr lang="en-US"/>
              <a:t>MENU </a:t>
            </a:r>
            <a:br>
              <a:rPr lang="en-US"/>
            </a:br>
            <a:r>
              <a:rPr lang="en-US"/>
              <a:t>INDIKATOR PELAYANAN</a:t>
            </a:r>
          </a:p>
        </p:txBody>
      </p:sp>
    </p:spTree>
    <p:extLst>
      <p:ext uri="{BB962C8B-B14F-4D97-AF65-F5344CB8AC3E}">
        <p14:creationId xmlns:p14="http://schemas.microsoft.com/office/powerpoint/2010/main" val="1977982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F081B-DCAA-10A5-247E-CDD3ED8E6F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017D17-CF18-355D-E533-833345939B8B}"/>
              </a:ext>
            </a:extLst>
          </p:cNvPr>
          <p:cNvSpPr>
            <a:spLocks noGrp="1"/>
          </p:cNvSpPr>
          <p:nvPr>
            <p:ph type="title"/>
          </p:nvPr>
        </p:nvSpPr>
        <p:spPr>
          <a:xfrm>
            <a:off x="2394857" y="204502"/>
            <a:ext cx="8686800" cy="538188"/>
          </a:xfrm>
        </p:spPr>
        <p:txBody>
          <a:bodyPr>
            <a:normAutofit fontScale="90000"/>
          </a:bodyPr>
          <a:lstStyle/>
          <a:p>
            <a:r>
              <a:rPr lang="en-US"/>
              <a:t>RERATA COST/CHARGE</a:t>
            </a:r>
          </a:p>
        </p:txBody>
      </p:sp>
      <p:sp>
        <p:nvSpPr>
          <p:cNvPr id="4" name="TextBox 3">
            <a:extLst>
              <a:ext uri="{FF2B5EF4-FFF2-40B4-BE49-F238E27FC236}">
                <a16:creationId xmlns:a16="http://schemas.microsoft.com/office/drawing/2014/main" id="{255D92A2-4F3F-6597-464B-5A82B3D9E404}"/>
              </a:ext>
            </a:extLst>
          </p:cNvPr>
          <p:cNvSpPr txBox="1"/>
          <p:nvPr/>
        </p:nvSpPr>
        <p:spPr>
          <a:xfrm>
            <a:off x="3039836" y="4327462"/>
            <a:ext cx="6101442" cy="369332"/>
          </a:xfrm>
          <a:prstGeom prst="rect">
            <a:avLst/>
          </a:prstGeom>
          <a:noFill/>
        </p:spPr>
        <p:txBody>
          <a:bodyPr wrap="square">
            <a:spAutoFit/>
          </a:bodyPr>
          <a:lstStyle/>
          <a:p>
            <a:endParaRPr lang="en-ID"/>
          </a:p>
        </p:txBody>
      </p:sp>
      <p:sp>
        <p:nvSpPr>
          <p:cNvPr id="7" name="Content Placeholder 1">
            <a:extLst>
              <a:ext uri="{FF2B5EF4-FFF2-40B4-BE49-F238E27FC236}">
                <a16:creationId xmlns:a16="http://schemas.microsoft.com/office/drawing/2014/main" id="{992A7FDA-0DCD-5154-EBC9-C571F6DA27DD}"/>
              </a:ext>
            </a:extLst>
          </p:cNvPr>
          <p:cNvSpPr txBox="1">
            <a:spLocks/>
          </p:cNvSpPr>
          <p:nvPr/>
        </p:nvSpPr>
        <p:spPr>
          <a:xfrm>
            <a:off x="8643256" y="1234308"/>
            <a:ext cx="3140527" cy="16858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b="1">
                <a:latin typeface="+mj-lt"/>
              </a:rPr>
              <a:t>Grafik Trend Nilai Klaim</a:t>
            </a:r>
          </a:p>
          <a:p>
            <a:pPr marL="0" indent="0" algn="just">
              <a:buNone/>
            </a:pPr>
            <a:r>
              <a:rPr lang="en-US" sz="1600" b="0" i="0" u="none" strike="noStrike">
                <a:effectLst/>
                <a:latin typeface="+mj-lt"/>
              </a:rPr>
              <a:t>Grafik yang menunjukkan trend pendapatan, pengeluaran(tarif rs) serta selisih diantaranya </a:t>
            </a:r>
            <a:endParaRPr lang="en-ID" sz="1600" b="0" i="0" u="none" strike="noStrike">
              <a:effectLst/>
              <a:latin typeface="+mj-lt"/>
            </a:endParaRPr>
          </a:p>
        </p:txBody>
      </p:sp>
      <p:pic>
        <p:nvPicPr>
          <p:cNvPr id="5" name="Picture 4" descr="A screen shot of a graph&#10;&#10;AI-generated content may be incorrect.">
            <a:extLst>
              <a:ext uri="{FF2B5EF4-FFF2-40B4-BE49-F238E27FC236}">
                <a16:creationId xmlns:a16="http://schemas.microsoft.com/office/drawing/2014/main" id="{B30550D4-75A1-EBE3-C88B-A61984AC93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114566"/>
            <a:ext cx="7772400" cy="2451248"/>
          </a:xfrm>
          <a:prstGeom prst="rect">
            <a:avLst/>
          </a:prstGeom>
        </p:spPr>
      </p:pic>
      <p:pic>
        <p:nvPicPr>
          <p:cNvPr id="8" name="Picture 7" descr="A graph and diagram on a white sheet&#10;&#10;AI-generated content may be incorrect.">
            <a:extLst>
              <a:ext uri="{FF2B5EF4-FFF2-40B4-BE49-F238E27FC236}">
                <a16:creationId xmlns:a16="http://schemas.microsoft.com/office/drawing/2014/main" id="{9C9180FA-EB7A-5B9F-FAA0-72DBED3F2C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4180370"/>
            <a:ext cx="7772400" cy="2359152"/>
          </a:xfrm>
          <a:prstGeom prst="rect">
            <a:avLst/>
          </a:prstGeom>
        </p:spPr>
      </p:pic>
      <p:sp>
        <p:nvSpPr>
          <p:cNvPr id="10" name="Content Placeholder 1">
            <a:extLst>
              <a:ext uri="{FF2B5EF4-FFF2-40B4-BE49-F238E27FC236}">
                <a16:creationId xmlns:a16="http://schemas.microsoft.com/office/drawing/2014/main" id="{9494A96A-679D-4A56-BD6F-F9AF10D37187}"/>
              </a:ext>
            </a:extLst>
          </p:cNvPr>
          <p:cNvSpPr txBox="1">
            <a:spLocks/>
          </p:cNvSpPr>
          <p:nvPr/>
        </p:nvSpPr>
        <p:spPr>
          <a:xfrm>
            <a:off x="8643256" y="4215818"/>
            <a:ext cx="3140527" cy="16858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b="1">
                <a:latin typeface="+mj-lt"/>
              </a:rPr>
              <a:t>Grafik  Rerata By Episode </a:t>
            </a:r>
          </a:p>
          <a:p>
            <a:pPr marL="0" indent="0" algn="just">
              <a:buNone/>
            </a:pPr>
            <a:r>
              <a:rPr lang="en-US" sz="1600" b="1">
                <a:latin typeface="+mj-lt"/>
              </a:rPr>
              <a:t>Grafik Rerata By Hari</a:t>
            </a:r>
          </a:p>
          <a:p>
            <a:pPr marL="0" indent="0" algn="just">
              <a:buNone/>
            </a:pPr>
            <a:r>
              <a:rPr lang="en-US" sz="1600" b="0" i="0" u="none" strike="noStrike">
                <a:effectLst/>
                <a:latin typeface="+mj-lt"/>
              </a:rPr>
              <a:t>Grafik yang menunjukkan trend retata unitcost per episode rawat dan per hari rawat secara total per bulan</a:t>
            </a:r>
            <a:endParaRPr lang="en-ID" sz="1600" b="0" i="0" u="none" strike="noStrike">
              <a:effectLst/>
              <a:latin typeface="+mj-lt"/>
            </a:endParaRPr>
          </a:p>
        </p:txBody>
      </p:sp>
    </p:spTree>
    <p:extLst>
      <p:ext uri="{BB962C8B-B14F-4D97-AF65-F5344CB8AC3E}">
        <p14:creationId xmlns:p14="http://schemas.microsoft.com/office/powerpoint/2010/main" val="3536920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49135-96D8-2384-42C0-C0EC4939EF3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633830E-D3CF-17AC-1BD6-995B771AA616}"/>
              </a:ext>
            </a:extLst>
          </p:cNvPr>
          <p:cNvSpPr>
            <a:spLocks noGrp="1"/>
          </p:cNvSpPr>
          <p:nvPr>
            <p:ph type="title"/>
          </p:nvPr>
        </p:nvSpPr>
        <p:spPr>
          <a:xfrm>
            <a:off x="3647796" y="-145745"/>
            <a:ext cx="10515600" cy="1325563"/>
          </a:xfrm>
        </p:spPr>
        <p:txBody>
          <a:bodyPr/>
          <a:lstStyle/>
          <a:p>
            <a:r>
              <a:rPr lang="en-US"/>
              <a:t>PENDAHULUAN</a:t>
            </a:r>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E277D5AE-0FF9-C617-02C7-2572CE2321D8}"/>
                  </a:ext>
                </a:extLst>
              </p:cNvPr>
              <p:cNvGraphicFramePr>
                <a:graphicFrameLocks noGrp="1"/>
              </p:cNvGraphicFramePr>
              <p:nvPr>
                <p:extLst>
                  <p:ext uri="{D42A27DB-BD31-4B8C-83A1-F6EECF244321}">
                    <p14:modId xmlns:p14="http://schemas.microsoft.com/office/powerpoint/2010/main" val="1511429414"/>
                  </p:ext>
                </p:extLst>
              </p:nvPr>
            </p:nvGraphicFramePr>
            <p:xfrm>
              <a:off x="1055914" y="1492552"/>
              <a:ext cx="10515600" cy="3535934"/>
            </p:xfrm>
            <a:graphic>
              <a:graphicData uri="http://schemas.openxmlformats.org/drawingml/2006/table">
                <a:tbl>
                  <a:tblPr firstRow="1" bandRow="1">
                    <a:tableStyleId>{5C22544A-7EE6-4342-B048-85BDC9FD1C3A}</a:tableStyleId>
                  </a:tblPr>
                  <a:tblGrid>
                    <a:gridCol w="494324">
                      <a:extLst>
                        <a:ext uri="{9D8B030D-6E8A-4147-A177-3AD203B41FA5}">
                          <a16:colId xmlns:a16="http://schemas.microsoft.com/office/drawing/2014/main" val="510589208"/>
                        </a:ext>
                      </a:extLst>
                    </a:gridCol>
                    <a:gridCol w="3044580">
                      <a:extLst>
                        <a:ext uri="{9D8B030D-6E8A-4147-A177-3AD203B41FA5}">
                          <a16:colId xmlns:a16="http://schemas.microsoft.com/office/drawing/2014/main" val="4289422703"/>
                        </a:ext>
                      </a:extLst>
                    </a:gridCol>
                    <a:gridCol w="2685073">
                      <a:extLst>
                        <a:ext uri="{9D8B030D-6E8A-4147-A177-3AD203B41FA5}">
                          <a16:colId xmlns:a16="http://schemas.microsoft.com/office/drawing/2014/main" val="2515044901"/>
                        </a:ext>
                      </a:extLst>
                    </a:gridCol>
                    <a:gridCol w="2303096">
                      <a:extLst>
                        <a:ext uri="{9D8B030D-6E8A-4147-A177-3AD203B41FA5}">
                          <a16:colId xmlns:a16="http://schemas.microsoft.com/office/drawing/2014/main" val="3057712923"/>
                        </a:ext>
                      </a:extLst>
                    </a:gridCol>
                    <a:gridCol w="1988527">
                      <a:extLst>
                        <a:ext uri="{9D8B030D-6E8A-4147-A177-3AD203B41FA5}">
                          <a16:colId xmlns:a16="http://schemas.microsoft.com/office/drawing/2014/main" val="1044473729"/>
                        </a:ext>
                      </a:extLst>
                    </a:gridCol>
                  </a:tblGrid>
                  <a:tr h="370840">
                    <a:tc>
                      <a:txBody>
                        <a:bodyPr/>
                        <a:lstStyle/>
                        <a:p>
                          <a:pPr algn="ctr"/>
                          <a:r>
                            <a:rPr lang="en-US"/>
                            <a:t>No</a:t>
                          </a:r>
                        </a:p>
                      </a:txBody>
                      <a:tcPr anchor="ctr"/>
                    </a:tc>
                    <a:tc>
                      <a:txBody>
                        <a:bodyPr/>
                        <a:lstStyle/>
                        <a:p>
                          <a:pPr algn="ctr"/>
                          <a:r>
                            <a:rPr lang="en-US"/>
                            <a:t>Keterangan</a:t>
                          </a:r>
                        </a:p>
                      </a:txBody>
                      <a:tcPr anchor="ctr"/>
                    </a:tc>
                    <a:tc>
                      <a:txBody>
                        <a:bodyPr/>
                        <a:lstStyle/>
                        <a:p>
                          <a:pPr algn="ctr"/>
                          <a:r>
                            <a:rPr lang="en-US"/>
                            <a:t>Amati Corporate</a:t>
                          </a:r>
                        </a:p>
                      </a:txBody>
                      <a:tcPr anchor="ctr"/>
                    </a:tc>
                    <a:tc>
                      <a:txBody>
                        <a:bodyPr/>
                        <a:lstStyle/>
                        <a:p>
                          <a:pPr algn="ctr"/>
                          <a:r>
                            <a:rPr lang="en-US"/>
                            <a:t>AmatiPro</a:t>
                          </a:r>
                        </a:p>
                      </a:txBody>
                      <a:tcPr anchor="ctr"/>
                    </a:tc>
                    <a:tc>
                      <a:txBody>
                        <a:bodyPr/>
                        <a:lstStyle/>
                        <a:p>
                          <a:pPr algn="ctr"/>
                          <a:r>
                            <a:rPr lang="en-US"/>
                            <a:t>AmatiBasic</a:t>
                          </a:r>
                        </a:p>
                      </a:txBody>
                      <a:tcPr anchor="ctr"/>
                    </a:tc>
                    <a:extLst>
                      <a:ext uri="{0D108BD9-81ED-4DB2-BD59-A6C34878D82A}">
                        <a16:rowId xmlns:a16="http://schemas.microsoft.com/office/drawing/2014/main" val="1595499863"/>
                      </a:ext>
                    </a:extLst>
                  </a:tr>
                  <a:tr h="370840">
                    <a:tc>
                      <a:txBody>
                        <a:bodyPr/>
                        <a:lstStyle/>
                        <a:p>
                          <a:pPr algn="ctr"/>
                          <a:r>
                            <a:rPr lang="en-US"/>
                            <a:t>1</a:t>
                          </a:r>
                        </a:p>
                      </a:txBody>
                      <a:tcPr anchor="ctr"/>
                    </a:tc>
                    <a:tc>
                      <a:txBody>
                        <a:bodyPr/>
                        <a:lstStyle/>
                        <a:p>
                          <a:r>
                            <a:rPr lang="en-US"/>
                            <a:t>Fitur</a:t>
                          </a:r>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4027261097"/>
                      </a:ext>
                    </a:extLst>
                  </a:tr>
                  <a:tr h="370840">
                    <a:tc>
                      <a:txBody>
                        <a:bodyPr/>
                        <a:lstStyle/>
                        <a:p>
                          <a:pPr algn="ctr"/>
                          <a:endParaRPr lang="en-US"/>
                        </a:p>
                      </a:txBody>
                      <a:tcPr anchor="ctr"/>
                    </a:tc>
                    <a:tc>
                      <a:txBody>
                        <a:bodyPr/>
                        <a:lstStyle/>
                        <a:p>
                          <a:r>
                            <a:rPr lang="en-US"/>
                            <a:t>1. Monitoring RS Member</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oMath>
                            </m:oMathPara>
                          </a14:m>
                          <a:endParaRPr lang="en-US"/>
                        </a:p>
                      </a:txBody>
                      <a:tcPr anchor="ctr"/>
                    </a:tc>
                    <a:tc>
                      <a:txBody>
                        <a:bodyPr/>
                        <a:lstStyle/>
                        <a:p>
                          <a:pPr algn="ctr"/>
                          <a:r>
                            <a:rPr lang="en-US"/>
                            <a:t>-</a:t>
                          </a:r>
                        </a:p>
                      </a:txBody>
                      <a:tcPr anchor="ctr"/>
                    </a:tc>
                    <a:tc>
                      <a:txBody>
                        <a:bodyPr/>
                        <a:lstStyle/>
                        <a:p>
                          <a:pPr algn="ctr"/>
                          <a:r>
                            <a:rPr lang="en-US"/>
                            <a:t>-</a:t>
                          </a:r>
                        </a:p>
                      </a:txBody>
                      <a:tcPr anchor="ctr"/>
                    </a:tc>
                    <a:extLst>
                      <a:ext uri="{0D108BD9-81ED-4DB2-BD59-A6C34878D82A}">
                        <a16:rowId xmlns:a16="http://schemas.microsoft.com/office/drawing/2014/main" val="362600400"/>
                      </a:ext>
                    </a:extLst>
                  </a:tr>
                  <a:tr h="370840">
                    <a:tc>
                      <a:txBody>
                        <a:bodyPr/>
                        <a:lstStyle/>
                        <a:p>
                          <a:pPr algn="ctr"/>
                          <a:endParaRPr lang="en-US"/>
                        </a:p>
                      </a:txBody>
                      <a:tcPr anchor="ctr"/>
                    </a:tc>
                    <a:tc>
                      <a:txBody>
                        <a:bodyPr/>
                        <a:lstStyle/>
                        <a:p>
                          <a:r>
                            <a:rPr lang="en-US"/>
                            <a:t>2. Analisis dan Pre-verifikasi</a:t>
                          </a:r>
                        </a:p>
                      </a:txBody>
                      <a:tcPr anchor="ctr"/>
                    </a:tc>
                    <a:tc>
                      <a:txBody>
                        <a:bodyPr/>
                        <a:lstStyle/>
                        <a:p>
                          <a:pPr algn="ctr"/>
                          <a:r>
                            <a:rPr lang="en-US"/>
                            <a:t>Sama dengan Amati Pro</a:t>
                          </a:r>
                        </a:p>
                      </a:txBody>
                      <a:tcPr anchor="ctr"/>
                    </a:tc>
                    <a:tc>
                      <a:txBody>
                        <a:bodyPr/>
                        <a:lstStyle/>
                        <a:p>
                          <a:pPr algn="ctr"/>
                          <a:r>
                            <a:rPr lang="en-US"/>
                            <a:t>Full Menu</a:t>
                          </a:r>
                        </a:p>
                      </a:txBody>
                      <a:tcPr anchor="ctr"/>
                    </a:tc>
                    <a:tc>
                      <a:txBody>
                        <a:bodyPr/>
                        <a:lstStyle/>
                        <a:p>
                          <a:pPr algn="ctr"/>
                          <a:r>
                            <a:rPr lang="en-US"/>
                            <a:t>Terpilih</a:t>
                          </a:r>
                        </a:p>
                      </a:txBody>
                      <a:tcPr anchor="ctr"/>
                    </a:tc>
                    <a:extLst>
                      <a:ext uri="{0D108BD9-81ED-4DB2-BD59-A6C34878D82A}">
                        <a16:rowId xmlns:a16="http://schemas.microsoft.com/office/drawing/2014/main" val="839135642"/>
                      </a:ext>
                    </a:extLst>
                  </a:tr>
                  <a:tr h="370840">
                    <a:tc>
                      <a:txBody>
                        <a:bodyPr/>
                        <a:lstStyle/>
                        <a:p>
                          <a:pPr algn="ctr"/>
                          <a:r>
                            <a:rPr lang="en-US"/>
                            <a:t>2</a:t>
                          </a:r>
                        </a:p>
                      </a:txBody>
                      <a:tcPr anchor="ctr"/>
                    </a:tc>
                    <a:tc>
                      <a:txBody>
                        <a:bodyPr/>
                        <a:lstStyle/>
                        <a:p>
                          <a:r>
                            <a:rPr lang="en-US"/>
                            <a:t>Lisensi*</a:t>
                          </a:r>
                        </a:p>
                      </a:txBody>
                      <a:tcPr anchor="ctr"/>
                    </a:tc>
                    <a:tc>
                      <a:txBody>
                        <a:bodyPr/>
                        <a:lstStyle/>
                        <a:p>
                          <a:pPr algn="ctr"/>
                          <a:r>
                            <a:rPr lang="en-US"/>
                            <a:t>Lifetime</a:t>
                          </a:r>
                        </a:p>
                      </a:txBody>
                      <a:tcPr anchor="ctr"/>
                    </a:tc>
                    <a:tc>
                      <a:txBody>
                        <a:bodyPr/>
                        <a:lstStyle/>
                        <a:p>
                          <a:pPr algn="ctr"/>
                          <a:r>
                            <a:rPr lang="en-US"/>
                            <a:t>Lifetime</a:t>
                          </a:r>
                        </a:p>
                      </a:txBody>
                      <a:tcPr anchor="ctr"/>
                    </a:tc>
                    <a:tc>
                      <a:txBody>
                        <a:bodyPr/>
                        <a:lstStyle/>
                        <a:p>
                          <a:pPr algn="ctr"/>
                          <a:r>
                            <a:rPr lang="en-US"/>
                            <a:t>Lifetime</a:t>
                          </a:r>
                        </a:p>
                      </a:txBody>
                      <a:tcPr anchor="ctr"/>
                    </a:tc>
                    <a:extLst>
                      <a:ext uri="{0D108BD9-81ED-4DB2-BD59-A6C34878D82A}">
                        <a16:rowId xmlns:a16="http://schemas.microsoft.com/office/drawing/2014/main" val="2075569977"/>
                      </a:ext>
                    </a:extLst>
                  </a:tr>
                  <a:tr h="370840">
                    <a:tc>
                      <a:txBody>
                        <a:bodyPr/>
                        <a:lstStyle/>
                        <a:p>
                          <a:pPr algn="ctr"/>
                          <a:r>
                            <a:rPr lang="en-US"/>
                            <a:t>3</a:t>
                          </a:r>
                        </a:p>
                      </a:txBody>
                      <a:tcPr anchor="ctr"/>
                    </a:tc>
                    <a:tc>
                      <a:txBody>
                        <a:bodyPr/>
                        <a:lstStyle/>
                        <a:p>
                          <a:r>
                            <a:rPr lang="en-US"/>
                            <a:t>Pengembangan dan Update*</a:t>
                          </a:r>
                        </a:p>
                      </a:txBody>
                      <a:tcPr anchor="ctr"/>
                    </a:tc>
                    <a:tc>
                      <a:txBody>
                        <a:bodyPr/>
                        <a:lstStyle/>
                        <a:p>
                          <a:pPr algn="ctr"/>
                          <a:r>
                            <a:rPr lang="en-US"/>
                            <a:t>Sesuai Kesepakatan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oMath>
                            </m:oMathPara>
                          </a14:m>
                          <a:endParaRPr lang="en-US"/>
                        </a:p>
                      </a:txBody>
                      <a:tcPr anchor="ctr"/>
                    </a:tc>
                    <a:tc>
                      <a:txBody>
                        <a:bodyPr/>
                        <a:lstStyle/>
                        <a:p>
                          <a:pPr algn="ctr"/>
                          <a:r>
                            <a:rPr lang="en-US"/>
                            <a:t>-</a:t>
                          </a:r>
                        </a:p>
                      </a:txBody>
                      <a:tcPr anchor="ctr"/>
                    </a:tc>
                    <a:extLst>
                      <a:ext uri="{0D108BD9-81ED-4DB2-BD59-A6C34878D82A}">
                        <a16:rowId xmlns:a16="http://schemas.microsoft.com/office/drawing/2014/main" val="1827386818"/>
                      </a:ext>
                    </a:extLst>
                  </a:tr>
                  <a:tr h="370840">
                    <a:tc>
                      <a:txBody>
                        <a:bodyPr/>
                        <a:lstStyle/>
                        <a:p>
                          <a:pPr algn="ctr"/>
                          <a:r>
                            <a:rPr lang="en-US"/>
                            <a:t>4</a:t>
                          </a:r>
                        </a:p>
                      </a:txBody>
                      <a:tcPr anchor="ctr"/>
                    </a:tc>
                    <a:tc>
                      <a:txBody>
                        <a:bodyPr/>
                        <a:lstStyle/>
                        <a:p>
                          <a:r>
                            <a:rPr lang="en-US"/>
                            <a:t>Cara Mendapatkan</a:t>
                          </a:r>
                        </a:p>
                      </a:txBody>
                      <a:tcPr anchor="ctr"/>
                    </a:tc>
                    <a:tc>
                      <a:txBody>
                        <a:bodyPr/>
                        <a:lstStyle/>
                        <a:p>
                          <a:pPr algn="ctr"/>
                          <a:r>
                            <a:rPr lang="en-US"/>
                            <a:t>Penawaran</a:t>
                          </a:r>
                        </a:p>
                      </a:txBody>
                      <a:tcPr anchor="ctr"/>
                    </a:tc>
                    <a:tc>
                      <a:txBody>
                        <a:bodyPr/>
                        <a:lstStyle/>
                        <a:p>
                          <a:pPr algn="ctr"/>
                          <a:r>
                            <a:rPr lang="en-US"/>
                            <a:t>Pembelian Langsung</a:t>
                          </a:r>
                        </a:p>
                      </a:txBody>
                      <a:tcPr anchor="ctr"/>
                    </a:tc>
                    <a:tc>
                      <a:txBody>
                        <a:bodyPr/>
                        <a:lstStyle/>
                        <a:p>
                          <a:pPr algn="ctr"/>
                          <a:r>
                            <a:rPr lang="en-US"/>
                            <a:t>Pembelian Langsung</a:t>
                          </a:r>
                        </a:p>
                      </a:txBody>
                      <a:tcPr anchor="ctr"/>
                    </a:tc>
                    <a:extLst>
                      <a:ext uri="{0D108BD9-81ED-4DB2-BD59-A6C34878D82A}">
                        <a16:rowId xmlns:a16="http://schemas.microsoft.com/office/drawing/2014/main" val="53259764"/>
                      </a:ext>
                    </a:extLst>
                  </a:tr>
                  <a:tr h="370840">
                    <a:tc>
                      <a:txBody>
                        <a:bodyPr/>
                        <a:lstStyle/>
                        <a:p>
                          <a:pPr algn="ctr"/>
                          <a:endParaRPr lang="en-US"/>
                        </a:p>
                      </a:txBody>
                      <a:tcPr anchor="ctr"/>
                    </a:tc>
                    <a:tc>
                      <a:txBody>
                        <a:bodyPr/>
                        <a:lstStyle/>
                        <a:p>
                          <a:endParaRPr lang="en-US"/>
                        </a:p>
                      </a:txBody>
                      <a:tcPr anchor="ctr"/>
                    </a:tc>
                    <a:tc>
                      <a:txBody>
                        <a:bodyPr/>
                        <a:lstStyle/>
                        <a:p>
                          <a:pPr algn="ctr"/>
                          <a:endParaRPr lang="en-US"/>
                        </a:p>
                      </a:txBody>
                      <a:tcPr anchor="ctr"/>
                    </a:tc>
                    <a:tc>
                      <a:txBody>
                        <a:bodyPr/>
                        <a:lstStyle/>
                        <a:p>
                          <a:pPr algn="ctr"/>
                          <a:r>
                            <a:rPr lang="en-US"/>
                            <a:t>Gratis</a:t>
                          </a:r>
                        </a:p>
                        <a:p>
                          <a:pPr algn="ctr"/>
                          <a:r>
                            <a:rPr lang="en-US"/>
                            <a:t> (Workshop Cascom)</a:t>
                          </a:r>
                        </a:p>
                      </a:txBody>
                      <a:tcPr anchor="ctr"/>
                    </a:tc>
                    <a:tc>
                      <a:txBody>
                        <a:bodyPr/>
                        <a:lstStyle/>
                        <a:p>
                          <a:pPr algn="ctr"/>
                          <a:r>
                            <a:rPr lang="en-US"/>
                            <a:t>Gratis</a:t>
                          </a:r>
                        </a:p>
                        <a:p>
                          <a:pPr algn="ctr"/>
                          <a:r>
                            <a:rPr lang="en-US"/>
                            <a:t>(Workshop)</a:t>
                          </a:r>
                        </a:p>
                      </a:txBody>
                      <a:tcPr anchor="ctr"/>
                    </a:tc>
                    <a:extLst>
                      <a:ext uri="{0D108BD9-81ED-4DB2-BD59-A6C34878D82A}">
                        <a16:rowId xmlns:a16="http://schemas.microsoft.com/office/drawing/2014/main" val="2064053029"/>
                      </a:ext>
                    </a:extLst>
                  </a:tr>
                </a:tbl>
              </a:graphicData>
            </a:graphic>
          </p:graphicFrame>
        </mc:Choice>
        <mc:Fallback xmlns="">
          <p:graphicFrame>
            <p:nvGraphicFramePr>
              <p:cNvPr id="6" name="Table 5">
                <a:extLst>
                  <a:ext uri="{FF2B5EF4-FFF2-40B4-BE49-F238E27FC236}">
                    <a16:creationId xmlns:a16="http://schemas.microsoft.com/office/drawing/2014/main" id="{E277D5AE-0FF9-C617-02C7-2572CE2321D8}"/>
                  </a:ext>
                </a:extLst>
              </p:cNvPr>
              <p:cNvGraphicFramePr>
                <a:graphicFrameLocks noGrp="1"/>
              </p:cNvGraphicFramePr>
              <p:nvPr>
                <p:extLst>
                  <p:ext uri="{D42A27DB-BD31-4B8C-83A1-F6EECF244321}">
                    <p14:modId xmlns:p14="http://schemas.microsoft.com/office/powerpoint/2010/main" val="1511429414"/>
                  </p:ext>
                </p:extLst>
              </p:nvPr>
            </p:nvGraphicFramePr>
            <p:xfrm>
              <a:off x="1055914" y="1492552"/>
              <a:ext cx="10515600" cy="3535934"/>
            </p:xfrm>
            <a:graphic>
              <a:graphicData uri="http://schemas.openxmlformats.org/drawingml/2006/table">
                <a:tbl>
                  <a:tblPr firstRow="1" bandRow="1">
                    <a:tableStyleId>{5C22544A-7EE6-4342-B048-85BDC9FD1C3A}</a:tableStyleId>
                  </a:tblPr>
                  <a:tblGrid>
                    <a:gridCol w="494324">
                      <a:extLst>
                        <a:ext uri="{9D8B030D-6E8A-4147-A177-3AD203B41FA5}">
                          <a16:colId xmlns:a16="http://schemas.microsoft.com/office/drawing/2014/main" val="510589208"/>
                        </a:ext>
                      </a:extLst>
                    </a:gridCol>
                    <a:gridCol w="3044580">
                      <a:extLst>
                        <a:ext uri="{9D8B030D-6E8A-4147-A177-3AD203B41FA5}">
                          <a16:colId xmlns:a16="http://schemas.microsoft.com/office/drawing/2014/main" val="4289422703"/>
                        </a:ext>
                      </a:extLst>
                    </a:gridCol>
                    <a:gridCol w="2685073">
                      <a:extLst>
                        <a:ext uri="{9D8B030D-6E8A-4147-A177-3AD203B41FA5}">
                          <a16:colId xmlns:a16="http://schemas.microsoft.com/office/drawing/2014/main" val="2515044901"/>
                        </a:ext>
                      </a:extLst>
                    </a:gridCol>
                    <a:gridCol w="2303096">
                      <a:extLst>
                        <a:ext uri="{9D8B030D-6E8A-4147-A177-3AD203B41FA5}">
                          <a16:colId xmlns:a16="http://schemas.microsoft.com/office/drawing/2014/main" val="3057712923"/>
                        </a:ext>
                      </a:extLst>
                    </a:gridCol>
                    <a:gridCol w="1988527">
                      <a:extLst>
                        <a:ext uri="{9D8B030D-6E8A-4147-A177-3AD203B41FA5}">
                          <a16:colId xmlns:a16="http://schemas.microsoft.com/office/drawing/2014/main" val="1044473729"/>
                        </a:ext>
                      </a:extLst>
                    </a:gridCol>
                  </a:tblGrid>
                  <a:tr h="370840">
                    <a:tc>
                      <a:txBody>
                        <a:bodyPr/>
                        <a:lstStyle/>
                        <a:p>
                          <a:pPr algn="ctr"/>
                          <a:r>
                            <a:rPr lang="en-US"/>
                            <a:t>No</a:t>
                          </a:r>
                        </a:p>
                      </a:txBody>
                      <a:tcPr anchor="ctr"/>
                    </a:tc>
                    <a:tc>
                      <a:txBody>
                        <a:bodyPr/>
                        <a:lstStyle/>
                        <a:p>
                          <a:pPr algn="ctr"/>
                          <a:r>
                            <a:rPr lang="en-US"/>
                            <a:t>Keterangan</a:t>
                          </a:r>
                        </a:p>
                      </a:txBody>
                      <a:tcPr anchor="ctr"/>
                    </a:tc>
                    <a:tc>
                      <a:txBody>
                        <a:bodyPr/>
                        <a:lstStyle/>
                        <a:p>
                          <a:pPr algn="ctr"/>
                          <a:r>
                            <a:rPr lang="en-US"/>
                            <a:t>Amati Corporate</a:t>
                          </a:r>
                        </a:p>
                      </a:txBody>
                      <a:tcPr anchor="ctr"/>
                    </a:tc>
                    <a:tc>
                      <a:txBody>
                        <a:bodyPr/>
                        <a:lstStyle/>
                        <a:p>
                          <a:pPr algn="ctr"/>
                          <a:r>
                            <a:rPr lang="en-US"/>
                            <a:t>AmatiPro</a:t>
                          </a:r>
                        </a:p>
                      </a:txBody>
                      <a:tcPr anchor="ctr"/>
                    </a:tc>
                    <a:tc>
                      <a:txBody>
                        <a:bodyPr/>
                        <a:lstStyle/>
                        <a:p>
                          <a:pPr algn="ctr"/>
                          <a:r>
                            <a:rPr lang="en-US"/>
                            <a:t>AmatiBasic</a:t>
                          </a:r>
                        </a:p>
                      </a:txBody>
                      <a:tcPr anchor="ctr"/>
                    </a:tc>
                    <a:extLst>
                      <a:ext uri="{0D108BD9-81ED-4DB2-BD59-A6C34878D82A}">
                        <a16:rowId xmlns:a16="http://schemas.microsoft.com/office/drawing/2014/main" val="1595499863"/>
                      </a:ext>
                    </a:extLst>
                  </a:tr>
                  <a:tr h="370840">
                    <a:tc>
                      <a:txBody>
                        <a:bodyPr/>
                        <a:lstStyle/>
                        <a:p>
                          <a:pPr algn="ctr"/>
                          <a:r>
                            <a:rPr lang="en-US"/>
                            <a:t>1</a:t>
                          </a:r>
                        </a:p>
                      </a:txBody>
                      <a:tcPr anchor="ctr"/>
                    </a:tc>
                    <a:tc>
                      <a:txBody>
                        <a:bodyPr/>
                        <a:lstStyle/>
                        <a:p>
                          <a:r>
                            <a:rPr lang="en-US"/>
                            <a:t>Fitur</a:t>
                          </a:r>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4027261097"/>
                      </a:ext>
                    </a:extLst>
                  </a:tr>
                  <a:tr h="386207">
                    <a:tc>
                      <a:txBody>
                        <a:bodyPr/>
                        <a:lstStyle/>
                        <a:p>
                          <a:pPr algn="ctr"/>
                          <a:endParaRPr lang="en-US"/>
                        </a:p>
                      </a:txBody>
                      <a:tcPr anchor="ctr"/>
                    </a:tc>
                    <a:tc>
                      <a:txBody>
                        <a:bodyPr/>
                        <a:lstStyle/>
                        <a:p>
                          <a:r>
                            <a:rPr lang="en-US"/>
                            <a:t>1. Monitoring RS Member</a:t>
                          </a:r>
                        </a:p>
                      </a:txBody>
                      <a:tcPr anchor="ctr"/>
                    </a:tc>
                    <a:tc>
                      <a:txBody>
                        <a:bodyPr/>
                        <a:lstStyle/>
                        <a:p>
                          <a:endParaRPr lang="en-US"/>
                        </a:p>
                      </a:txBody>
                      <a:tcPr anchor="ctr">
                        <a:blipFill>
                          <a:blip r:embed="rId2"/>
                          <a:stretch>
                            <a:fillRect l="-132075" t="-203333" r="-160377" b="-660000"/>
                          </a:stretch>
                        </a:blipFill>
                      </a:tcPr>
                    </a:tc>
                    <a:tc>
                      <a:txBody>
                        <a:bodyPr/>
                        <a:lstStyle/>
                        <a:p>
                          <a:pPr algn="ctr"/>
                          <a:r>
                            <a:rPr lang="en-US"/>
                            <a:t>-</a:t>
                          </a:r>
                        </a:p>
                      </a:txBody>
                      <a:tcPr anchor="ctr"/>
                    </a:tc>
                    <a:tc>
                      <a:txBody>
                        <a:bodyPr/>
                        <a:lstStyle/>
                        <a:p>
                          <a:pPr algn="ctr"/>
                          <a:r>
                            <a:rPr lang="en-US"/>
                            <a:t>-</a:t>
                          </a:r>
                        </a:p>
                      </a:txBody>
                      <a:tcPr anchor="ctr"/>
                    </a:tc>
                    <a:extLst>
                      <a:ext uri="{0D108BD9-81ED-4DB2-BD59-A6C34878D82A}">
                        <a16:rowId xmlns:a16="http://schemas.microsoft.com/office/drawing/2014/main" val="362600400"/>
                      </a:ext>
                    </a:extLst>
                  </a:tr>
                  <a:tr h="370840">
                    <a:tc>
                      <a:txBody>
                        <a:bodyPr/>
                        <a:lstStyle/>
                        <a:p>
                          <a:pPr algn="ctr"/>
                          <a:endParaRPr lang="en-US"/>
                        </a:p>
                      </a:txBody>
                      <a:tcPr anchor="ctr"/>
                    </a:tc>
                    <a:tc>
                      <a:txBody>
                        <a:bodyPr/>
                        <a:lstStyle/>
                        <a:p>
                          <a:r>
                            <a:rPr lang="en-US"/>
                            <a:t>2. Analisis dan Pre-verifikasi</a:t>
                          </a:r>
                        </a:p>
                      </a:txBody>
                      <a:tcPr anchor="ctr"/>
                    </a:tc>
                    <a:tc>
                      <a:txBody>
                        <a:bodyPr/>
                        <a:lstStyle/>
                        <a:p>
                          <a:pPr algn="ctr"/>
                          <a:r>
                            <a:rPr lang="en-US"/>
                            <a:t>Sama dengan Amati Pro</a:t>
                          </a:r>
                        </a:p>
                      </a:txBody>
                      <a:tcPr anchor="ctr"/>
                    </a:tc>
                    <a:tc>
                      <a:txBody>
                        <a:bodyPr/>
                        <a:lstStyle/>
                        <a:p>
                          <a:pPr algn="ctr"/>
                          <a:r>
                            <a:rPr lang="en-US"/>
                            <a:t>Full Menu</a:t>
                          </a:r>
                        </a:p>
                      </a:txBody>
                      <a:tcPr anchor="ctr"/>
                    </a:tc>
                    <a:tc>
                      <a:txBody>
                        <a:bodyPr/>
                        <a:lstStyle/>
                        <a:p>
                          <a:pPr algn="ctr"/>
                          <a:r>
                            <a:rPr lang="en-US"/>
                            <a:t>Terpilih</a:t>
                          </a:r>
                        </a:p>
                      </a:txBody>
                      <a:tcPr anchor="ctr"/>
                    </a:tc>
                    <a:extLst>
                      <a:ext uri="{0D108BD9-81ED-4DB2-BD59-A6C34878D82A}">
                        <a16:rowId xmlns:a16="http://schemas.microsoft.com/office/drawing/2014/main" val="839135642"/>
                      </a:ext>
                    </a:extLst>
                  </a:tr>
                  <a:tr h="370840">
                    <a:tc>
                      <a:txBody>
                        <a:bodyPr/>
                        <a:lstStyle/>
                        <a:p>
                          <a:pPr algn="ctr"/>
                          <a:r>
                            <a:rPr lang="en-US"/>
                            <a:t>2</a:t>
                          </a:r>
                        </a:p>
                      </a:txBody>
                      <a:tcPr anchor="ctr"/>
                    </a:tc>
                    <a:tc>
                      <a:txBody>
                        <a:bodyPr/>
                        <a:lstStyle/>
                        <a:p>
                          <a:r>
                            <a:rPr lang="en-US"/>
                            <a:t>Lisensi*</a:t>
                          </a:r>
                        </a:p>
                      </a:txBody>
                      <a:tcPr anchor="ctr"/>
                    </a:tc>
                    <a:tc>
                      <a:txBody>
                        <a:bodyPr/>
                        <a:lstStyle/>
                        <a:p>
                          <a:pPr algn="ctr"/>
                          <a:r>
                            <a:rPr lang="en-US"/>
                            <a:t>Lifetime</a:t>
                          </a:r>
                        </a:p>
                      </a:txBody>
                      <a:tcPr anchor="ctr"/>
                    </a:tc>
                    <a:tc>
                      <a:txBody>
                        <a:bodyPr/>
                        <a:lstStyle/>
                        <a:p>
                          <a:pPr algn="ctr"/>
                          <a:r>
                            <a:rPr lang="en-US"/>
                            <a:t>Lifetime</a:t>
                          </a:r>
                        </a:p>
                      </a:txBody>
                      <a:tcPr anchor="ctr"/>
                    </a:tc>
                    <a:tc>
                      <a:txBody>
                        <a:bodyPr/>
                        <a:lstStyle/>
                        <a:p>
                          <a:pPr algn="ctr"/>
                          <a:r>
                            <a:rPr lang="en-US"/>
                            <a:t>Lifetime</a:t>
                          </a:r>
                        </a:p>
                      </a:txBody>
                      <a:tcPr anchor="ctr"/>
                    </a:tc>
                    <a:extLst>
                      <a:ext uri="{0D108BD9-81ED-4DB2-BD59-A6C34878D82A}">
                        <a16:rowId xmlns:a16="http://schemas.microsoft.com/office/drawing/2014/main" val="2075569977"/>
                      </a:ext>
                    </a:extLst>
                  </a:tr>
                  <a:tr h="386207">
                    <a:tc>
                      <a:txBody>
                        <a:bodyPr/>
                        <a:lstStyle/>
                        <a:p>
                          <a:pPr algn="ctr"/>
                          <a:r>
                            <a:rPr lang="en-US"/>
                            <a:t>3</a:t>
                          </a:r>
                        </a:p>
                      </a:txBody>
                      <a:tcPr anchor="ctr"/>
                    </a:tc>
                    <a:tc>
                      <a:txBody>
                        <a:bodyPr/>
                        <a:lstStyle/>
                        <a:p>
                          <a:r>
                            <a:rPr lang="en-US"/>
                            <a:t>Pengembangan dan Update*</a:t>
                          </a:r>
                        </a:p>
                      </a:txBody>
                      <a:tcPr anchor="ctr"/>
                    </a:tc>
                    <a:tc>
                      <a:txBody>
                        <a:bodyPr/>
                        <a:lstStyle/>
                        <a:p>
                          <a:pPr algn="ctr"/>
                          <a:r>
                            <a:rPr lang="en-US"/>
                            <a:t>Sesuai Kesepakatan</a:t>
                          </a:r>
                        </a:p>
                      </a:txBody>
                      <a:tcPr anchor="ctr"/>
                    </a:tc>
                    <a:tc>
                      <a:txBody>
                        <a:bodyPr/>
                        <a:lstStyle/>
                        <a:p>
                          <a:endParaRPr lang="en-US"/>
                        </a:p>
                      </a:txBody>
                      <a:tcPr anchor="ctr">
                        <a:blipFill>
                          <a:blip r:embed="rId2"/>
                          <a:stretch>
                            <a:fillRect l="-271823" t="-500000" r="-87845" b="-363333"/>
                          </a:stretch>
                        </a:blipFill>
                      </a:tcPr>
                    </a:tc>
                    <a:tc>
                      <a:txBody>
                        <a:bodyPr/>
                        <a:lstStyle/>
                        <a:p>
                          <a:pPr algn="ctr"/>
                          <a:r>
                            <a:rPr lang="en-US"/>
                            <a:t>-</a:t>
                          </a:r>
                        </a:p>
                      </a:txBody>
                      <a:tcPr anchor="ctr"/>
                    </a:tc>
                    <a:extLst>
                      <a:ext uri="{0D108BD9-81ED-4DB2-BD59-A6C34878D82A}">
                        <a16:rowId xmlns:a16="http://schemas.microsoft.com/office/drawing/2014/main" val="1827386818"/>
                      </a:ext>
                    </a:extLst>
                  </a:tr>
                  <a:tr h="640080">
                    <a:tc>
                      <a:txBody>
                        <a:bodyPr/>
                        <a:lstStyle/>
                        <a:p>
                          <a:pPr algn="ctr"/>
                          <a:r>
                            <a:rPr lang="en-US"/>
                            <a:t>4</a:t>
                          </a:r>
                        </a:p>
                      </a:txBody>
                      <a:tcPr anchor="ctr"/>
                    </a:tc>
                    <a:tc>
                      <a:txBody>
                        <a:bodyPr/>
                        <a:lstStyle/>
                        <a:p>
                          <a:r>
                            <a:rPr lang="en-US"/>
                            <a:t>Cara Mendapatkan</a:t>
                          </a:r>
                        </a:p>
                      </a:txBody>
                      <a:tcPr anchor="ctr"/>
                    </a:tc>
                    <a:tc>
                      <a:txBody>
                        <a:bodyPr/>
                        <a:lstStyle/>
                        <a:p>
                          <a:pPr algn="ctr"/>
                          <a:r>
                            <a:rPr lang="en-US"/>
                            <a:t>Penawaran</a:t>
                          </a:r>
                        </a:p>
                      </a:txBody>
                      <a:tcPr anchor="ctr"/>
                    </a:tc>
                    <a:tc>
                      <a:txBody>
                        <a:bodyPr/>
                        <a:lstStyle/>
                        <a:p>
                          <a:pPr algn="ctr"/>
                          <a:r>
                            <a:rPr lang="en-US"/>
                            <a:t>Pembelian Langsung</a:t>
                          </a:r>
                        </a:p>
                      </a:txBody>
                      <a:tcPr anchor="ctr"/>
                    </a:tc>
                    <a:tc>
                      <a:txBody>
                        <a:bodyPr/>
                        <a:lstStyle/>
                        <a:p>
                          <a:pPr algn="ctr"/>
                          <a:r>
                            <a:rPr lang="en-US"/>
                            <a:t>Pembelian Langsung</a:t>
                          </a:r>
                        </a:p>
                      </a:txBody>
                      <a:tcPr anchor="ctr"/>
                    </a:tc>
                    <a:extLst>
                      <a:ext uri="{0D108BD9-81ED-4DB2-BD59-A6C34878D82A}">
                        <a16:rowId xmlns:a16="http://schemas.microsoft.com/office/drawing/2014/main" val="53259764"/>
                      </a:ext>
                    </a:extLst>
                  </a:tr>
                  <a:tr h="640080">
                    <a:tc>
                      <a:txBody>
                        <a:bodyPr/>
                        <a:lstStyle/>
                        <a:p>
                          <a:pPr algn="ctr"/>
                          <a:endParaRPr lang="en-US"/>
                        </a:p>
                      </a:txBody>
                      <a:tcPr anchor="ctr"/>
                    </a:tc>
                    <a:tc>
                      <a:txBody>
                        <a:bodyPr/>
                        <a:lstStyle/>
                        <a:p>
                          <a:endParaRPr lang="en-US"/>
                        </a:p>
                      </a:txBody>
                      <a:tcPr anchor="ctr"/>
                    </a:tc>
                    <a:tc>
                      <a:txBody>
                        <a:bodyPr/>
                        <a:lstStyle/>
                        <a:p>
                          <a:pPr algn="ctr"/>
                          <a:endParaRPr lang="en-US"/>
                        </a:p>
                      </a:txBody>
                      <a:tcPr anchor="ctr"/>
                    </a:tc>
                    <a:tc>
                      <a:txBody>
                        <a:bodyPr/>
                        <a:lstStyle/>
                        <a:p>
                          <a:pPr algn="ctr"/>
                          <a:r>
                            <a:rPr lang="en-US"/>
                            <a:t>Gratis</a:t>
                          </a:r>
                        </a:p>
                        <a:p>
                          <a:pPr algn="ctr"/>
                          <a:r>
                            <a:rPr lang="en-US"/>
                            <a:t> (Workshop Cascom)</a:t>
                          </a:r>
                        </a:p>
                      </a:txBody>
                      <a:tcPr anchor="ctr"/>
                    </a:tc>
                    <a:tc>
                      <a:txBody>
                        <a:bodyPr/>
                        <a:lstStyle/>
                        <a:p>
                          <a:pPr algn="ctr"/>
                          <a:r>
                            <a:rPr lang="en-US"/>
                            <a:t>Gratis</a:t>
                          </a:r>
                        </a:p>
                        <a:p>
                          <a:pPr algn="ctr"/>
                          <a:r>
                            <a:rPr lang="en-US"/>
                            <a:t>(Workshop)</a:t>
                          </a:r>
                        </a:p>
                      </a:txBody>
                      <a:tcPr anchor="ctr"/>
                    </a:tc>
                    <a:extLst>
                      <a:ext uri="{0D108BD9-81ED-4DB2-BD59-A6C34878D82A}">
                        <a16:rowId xmlns:a16="http://schemas.microsoft.com/office/drawing/2014/main" val="2064053029"/>
                      </a:ext>
                    </a:extLst>
                  </a:tr>
                </a:tbl>
              </a:graphicData>
            </a:graphic>
          </p:graphicFrame>
        </mc:Fallback>
      </mc:AlternateContent>
      <p:sp>
        <p:nvSpPr>
          <p:cNvPr id="7" name="TextBox 6">
            <a:extLst>
              <a:ext uri="{FF2B5EF4-FFF2-40B4-BE49-F238E27FC236}">
                <a16:creationId xmlns:a16="http://schemas.microsoft.com/office/drawing/2014/main" id="{37B6FD6E-B11F-D014-45FA-D11E13F045EE}"/>
              </a:ext>
            </a:extLst>
          </p:cNvPr>
          <p:cNvSpPr txBox="1"/>
          <p:nvPr/>
        </p:nvSpPr>
        <p:spPr>
          <a:xfrm>
            <a:off x="1055914" y="5159104"/>
            <a:ext cx="3549370" cy="246221"/>
          </a:xfrm>
          <a:prstGeom prst="rect">
            <a:avLst/>
          </a:prstGeom>
          <a:noFill/>
        </p:spPr>
        <p:txBody>
          <a:bodyPr wrap="none" rtlCol="0">
            <a:spAutoFit/>
          </a:bodyPr>
          <a:lstStyle/>
          <a:p>
            <a:r>
              <a:rPr lang="en-US" sz="1000"/>
              <a:t>*selama akses txt klaim masih dapat diakss oleh rumah sakit</a:t>
            </a:r>
          </a:p>
        </p:txBody>
      </p:sp>
      <p:pic>
        <p:nvPicPr>
          <p:cNvPr id="4" name="Picture 3" descr="A logo with blue and orange letters&#10;&#10;AI-generated content may be incorrect.">
            <a:extLst>
              <a:ext uri="{FF2B5EF4-FFF2-40B4-BE49-F238E27FC236}">
                <a16:creationId xmlns:a16="http://schemas.microsoft.com/office/drawing/2014/main" id="{6E09FFAF-D7ED-B93B-A608-0A6577D3FE5D}"/>
              </a:ext>
            </a:extLst>
          </p:cNvPr>
          <p:cNvPicPr>
            <a:picLocks noChangeAspect="1"/>
          </p:cNvPicPr>
          <p:nvPr/>
        </p:nvPicPr>
        <p:blipFill>
          <a:blip r:embed="rId3">
            <a:extLst>
              <a:ext uri="{28A0092B-C50C-407E-A947-70E740481C1C}">
                <a14:useLocalDpi xmlns:a14="http://schemas.microsoft.com/office/drawing/2010/main" val="0"/>
              </a:ext>
            </a:extLst>
          </a:blip>
          <a:srcRect l="10539" t="7991" r="12804" b="18160"/>
          <a:stretch/>
        </p:blipFill>
        <p:spPr>
          <a:xfrm>
            <a:off x="5350952" y="5207660"/>
            <a:ext cx="1230087" cy="1583023"/>
          </a:xfrm>
          <a:prstGeom prst="rect">
            <a:avLst/>
          </a:prstGeom>
        </p:spPr>
      </p:pic>
      <p:pic>
        <p:nvPicPr>
          <p:cNvPr id="5" name="Picture 4" descr="A logo with blue and red letters&#10;&#10;AI-generated content may be incorrect.">
            <a:extLst>
              <a:ext uri="{FF2B5EF4-FFF2-40B4-BE49-F238E27FC236}">
                <a16:creationId xmlns:a16="http://schemas.microsoft.com/office/drawing/2014/main" id="{0E53E6FA-7996-4B94-DDFA-954A1F3C3D7D}"/>
              </a:ext>
            </a:extLst>
          </p:cNvPr>
          <p:cNvPicPr>
            <a:picLocks noChangeAspect="1"/>
          </p:cNvPicPr>
          <p:nvPr/>
        </p:nvPicPr>
        <p:blipFill>
          <a:blip r:embed="rId4">
            <a:extLst>
              <a:ext uri="{28A0092B-C50C-407E-A947-70E740481C1C}">
                <a14:useLocalDpi xmlns:a14="http://schemas.microsoft.com/office/drawing/2010/main" val="0"/>
              </a:ext>
            </a:extLst>
          </a:blip>
          <a:srcRect t="6929" b="18280"/>
          <a:stretch/>
        </p:blipFill>
        <p:spPr>
          <a:xfrm>
            <a:off x="7778177" y="5159104"/>
            <a:ext cx="1584446" cy="1583023"/>
          </a:xfrm>
          <a:prstGeom prst="rect">
            <a:avLst/>
          </a:prstGeom>
        </p:spPr>
      </p:pic>
      <p:pic>
        <p:nvPicPr>
          <p:cNvPr id="11" name="Picture 10" descr="A logo on a black background&#10;&#10;AI-generated content may be incorrect.">
            <a:extLst>
              <a:ext uri="{FF2B5EF4-FFF2-40B4-BE49-F238E27FC236}">
                <a16:creationId xmlns:a16="http://schemas.microsoft.com/office/drawing/2014/main" id="{33C853F6-7A5B-A92A-6D1D-9C0D971E1061}"/>
              </a:ext>
            </a:extLst>
          </p:cNvPr>
          <p:cNvPicPr>
            <a:picLocks noChangeAspect="1"/>
          </p:cNvPicPr>
          <p:nvPr/>
        </p:nvPicPr>
        <p:blipFill>
          <a:blip r:embed="rId5">
            <a:extLst>
              <a:ext uri="{28A0092B-C50C-407E-A947-70E740481C1C}">
                <a14:useLocalDpi xmlns:a14="http://schemas.microsoft.com/office/drawing/2010/main" val="0"/>
              </a:ext>
            </a:extLst>
          </a:blip>
          <a:srcRect l="10863" t="19249" r="9569" b="20218"/>
          <a:stretch/>
        </p:blipFill>
        <p:spPr>
          <a:xfrm>
            <a:off x="9948615" y="5159104"/>
            <a:ext cx="1541831" cy="1566902"/>
          </a:xfrm>
          <a:prstGeom prst="rect">
            <a:avLst/>
          </a:prstGeom>
        </p:spPr>
      </p:pic>
    </p:spTree>
    <p:extLst>
      <p:ext uri="{BB962C8B-B14F-4D97-AF65-F5344CB8AC3E}">
        <p14:creationId xmlns:p14="http://schemas.microsoft.com/office/powerpoint/2010/main" val="12314846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CA7DC-2F0B-D3B2-C4C5-AFCE069E0F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CBBBE0-50EF-66FA-8BDB-5F7B6967B68C}"/>
              </a:ext>
            </a:extLst>
          </p:cNvPr>
          <p:cNvSpPr>
            <a:spLocks noGrp="1"/>
          </p:cNvSpPr>
          <p:nvPr>
            <p:ph type="title"/>
          </p:nvPr>
        </p:nvSpPr>
        <p:spPr>
          <a:xfrm>
            <a:off x="2394857" y="204502"/>
            <a:ext cx="8686800" cy="538188"/>
          </a:xfrm>
        </p:spPr>
        <p:txBody>
          <a:bodyPr>
            <a:normAutofit fontScale="90000"/>
          </a:bodyPr>
          <a:lstStyle/>
          <a:p>
            <a:r>
              <a:rPr lang="en-US"/>
              <a:t>RERATA COST/CHARGE</a:t>
            </a:r>
          </a:p>
        </p:txBody>
      </p:sp>
      <p:sp>
        <p:nvSpPr>
          <p:cNvPr id="4" name="TextBox 3">
            <a:extLst>
              <a:ext uri="{FF2B5EF4-FFF2-40B4-BE49-F238E27FC236}">
                <a16:creationId xmlns:a16="http://schemas.microsoft.com/office/drawing/2014/main" id="{53ADEBAC-3945-132D-637C-981D09222568}"/>
              </a:ext>
            </a:extLst>
          </p:cNvPr>
          <p:cNvSpPr txBox="1"/>
          <p:nvPr/>
        </p:nvSpPr>
        <p:spPr>
          <a:xfrm>
            <a:off x="3039836" y="4327462"/>
            <a:ext cx="6101442" cy="369332"/>
          </a:xfrm>
          <a:prstGeom prst="rect">
            <a:avLst/>
          </a:prstGeom>
          <a:noFill/>
        </p:spPr>
        <p:txBody>
          <a:bodyPr wrap="square">
            <a:spAutoFit/>
          </a:bodyPr>
          <a:lstStyle/>
          <a:p>
            <a:endParaRPr lang="en-ID"/>
          </a:p>
        </p:txBody>
      </p:sp>
      <p:sp>
        <p:nvSpPr>
          <p:cNvPr id="10" name="Content Placeholder 1">
            <a:extLst>
              <a:ext uri="{FF2B5EF4-FFF2-40B4-BE49-F238E27FC236}">
                <a16:creationId xmlns:a16="http://schemas.microsoft.com/office/drawing/2014/main" id="{7C2FFF3D-E32D-A29E-D730-E593A5ECFF18}"/>
              </a:ext>
            </a:extLst>
          </p:cNvPr>
          <p:cNvSpPr txBox="1">
            <a:spLocks/>
          </p:cNvSpPr>
          <p:nvPr/>
        </p:nvSpPr>
        <p:spPr>
          <a:xfrm>
            <a:off x="7086601" y="3010981"/>
            <a:ext cx="3282040" cy="24209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b="1">
                <a:latin typeface="+mj-lt"/>
              </a:rPr>
              <a:t>Grafik  Rerata By Episode </a:t>
            </a:r>
          </a:p>
          <a:p>
            <a:pPr marL="0" indent="0" algn="just">
              <a:buNone/>
            </a:pPr>
            <a:r>
              <a:rPr lang="en-US" sz="1600" b="1">
                <a:latin typeface="+mj-lt"/>
              </a:rPr>
              <a:t>Grafik Rerata By Hari</a:t>
            </a:r>
          </a:p>
          <a:p>
            <a:pPr algn="just"/>
            <a:r>
              <a:rPr lang="en-US" sz="1600" b="0" i="0" u="none" strike="noStrike">
                <a:effectLst/>
                <a:latin typeface="+mj-lt"/>
              </a:rPr>
              <a:t>Grafik yang menunjukkan trend retata unitcost per kode INA-CBG </a:t>
            </a:r>
          </a:p>
          <a:p>
            <a:pPr algn="just"/>
            <a:r>
              <a:rPr lang="en-US" sz="1600">
                <a:latin typeface="+mj-lt"/>
              </a:rPr>
              <a:t>UnitCost per episode </a:t>
            </a:r>
          </a:p>
          <a:p>
            <a:pPr algn="just"/>
            <a:r>
              <a:rPr lang="en-US" sz="1600" b="0" i="0" u="none" strike="noStrike">
                <a:effectLst/>
                <a:latin typeface="+mj-lt"/>
              </a:rPr>
              <a:t>UnitCost per hari</a:t>
            </a:r>
            <a:endParaRPr lang="en-ID" sz="1600" b="0" i="0" u="none" strike="noStrike">
              <a:effectLst/>
              <a:latin typeface="+mj-lt"/>
            </a:endParaRPr>
          </a:p>
        </p:txBody>
      </p:sp>
      <p:pic>
        <p:nvPicPr>
          <p:cNvPr id="12" name="Picture 11" descr="A graph showing the average of a graph&#10;&#10;AI-generated content may be incorrect.">
            <a:extLst>
              <a:ext uri="{FF2B5EF4-FFF2-40B4-BE49-F238E27FC236}">
                <a16:creationId xmlns:a16="http://schemas.microsoft.com/office/drawing/2014/main" id="{6CCC3982-8ABE-4E43-7611-22D2B09574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262" y="940239"/>
            <a:ext cx="4775653" cy="2831394"/>
          </a:xfrm>
          <a:prstGeom prst="rect">
            <a:avLst/>
          </a:prstGeom>
        </p:spPr>
      </p:pic>
      <p:pic>
        <p:nvPicPr>
          <p:cNvPr id="14" name="Picture 13" descr="A graph with different colored lines&#10;&#10;AI-generated content may be incorrect.">
            <a:extLst>
              <a:ext uri="{FF2B5EF4-FFF2-40B4-BE49-F238E27FC236}">
                <a16:creationId xmlns:a16="http://schemas.microsoft.com/office/drawing/2014/main" id="{BCBB8875-1B14-F35C-24F9-D80758FA65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4262" y="3980016"/>
            <a:ext cx="4775653" cy="2807956"/>
          </a:xfrm>
          <a:prstGeom prst="rect">
            <a:avLst/>
          </a:prstGeom>
        </p:spPr>
      </p:pic>
      <p:grpSp>
        <p:nvGrpSpPr>
          <p:cNvPr id="15" name="Group 14">
            <a:extLst>
              <a:ext uri="{FF2B5EF4-FFF2-40B4-BE49-F238E27FC236}">
                <a16:creationId xmlns:a16="http://schemas.microsoft.com/office/drawing/2014/main" id="{65EB10EB-31A0-DA65-D00B-2C3E18B8C4F2}"/>
              </a:ext>
            </a:extLst>
          </p:cNvPr>
          <p:cNvGrpSpPr/>
          <p:nvPr/>
        </p:nvGrpSpPr>
        <p:grpSpPr>
          <a:xfrm>
            <a:off x="7310007" y="1106167"/>
            <a:ext cx="1831271" cy="1541336"/>
            <a:chOff x="9666514" y="1240971"/>
            <a:chExt cx="1831271" cy="1541336"/>
          </a:xfrm>
        </p:grpSpPr>
        <p:pic>
          <p:nvPicPr>
            <p:cNvPr id="16" name="Picture 15" descr="A logo with blue and red letters&#10;&#10;AI-generated content may be incorrect.">
              <a:extLst>
                <a:ext uri="{FF2B5EF4-FFF2-40B4-BE49-F238E27FC236}">
                  <a16:creationId xmlns:a16="http://schemas.microsoft.com/office/drawing/2014/main" id="{5CECBE9F-CFDF-14FA-95C1-F0AD41E1893F}"/>
                </a:ext>
              </a:extLst>
            </p:cNvPr>
            <p:cNvPicPr>
              <a:picLocks noChangeAspect="1"/>
            </p:cNvPicPr>
            <p:nvPr/>
          </p:nvPicPr>
          <p:blipFill>
            <a:blip r:embed="rId4">
              <a:extLst>
                <a:ext uri="{28A0092B-C50C-407E-A947-70E740481C1C}">
                  <a14:useLocalDpi xmlns:a14="http://schemas.microsoft.com/office/drawing/2010/main" val="0"/>
                </a:ext>
              </a:extLst>
            </a:blip>
            <a:srcRect t="7627" b="17797"/>
            <a:stretch/>
          </p:blipFill>
          <p:spPr>
            <a:xfrm>
              <a:off x="9969374" y="1561382"/>
              <a:ext cx="1225550" cy="1220925"/>
            </a:xfrm>
            <a:prstGeom prst="rect">
              <a:avLst/>
            </a:prstGeom>
          </p:spPr>
        </p:pic>
        <p:sp>
          <p:nvSpPr>
            <p:cNvPr id="17" name="TextBox 16">
              <a:extLst>
                <a:ext uri="{FF2B5EF4-FFF2-40B4-BE49-F238E27FC236}">
                  <a16:creationId xmlns:a16="http://schemas.microsoft.com/office/drawing/2014/main" id="{7EF6DDF5-6C34-4663-4850-18CC6BBF58AC}"/>
                </a:ext>
              </a:extLst>
            </p:cNvPr>
            <p:cNvSpPr txBox="1"/>
            <p:nvPr/>
          </p:nvSpPr>
          <p:spPr>
            <a:xfrm>
              <a:off x="9666514" y="1240971"/>
              <a:ext cx="1831271" cy="369332"/>
            </a:xfrm>
            <a:prstGeom prst="rect">
              <a:avLst/>
            </a:prstGeom>
            <a:noFill/>
          </p:spPr>
          <p:txBody>
            <a:bodyPr wrap="none" rtlCol="0">
              <a:spAutoFit/>
            </a:bodyPr>
            <a:lstStyle/>
            <a:p>
              <a:r>
                <a:rPr lang="en-US"/>
                <a:t>Fitur di AmatiPro</a:t>
              </a:r>
            </a:p>
          </p:txBody>
        </p:sp>
      </p:grpSp>
    </p:spTree>
    <p:extLst>
      <p:ext uri="{BB962C8B-B14F-4D97-AF65-F5344CB8AC3E}">
        <p14:creationId xmlns:p14="http://schemas.microsoft.com/office/powerpoint/2010/main" val="30873587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4A7DD-BC2F-F82C-9CD1-900FC512EE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A2EB41-85F1-9CDD-44F1-F842A4077CE0}"/>
              </a:ext>
            </a:extLst>
          </p:cNvPr>
          <p:cNvSpPr>
            <a:spLocks noGrp="1"/>
          </p:cNvSpPr>
          <p:nvPr>
            <p:ph type="title"/>
          </p:nvPr>
        </p:nvSpPr>
        <p:spPr>
          <a:xfrm>
            <a:off x="2383972" y="310282"/>
            <a:ext cx="8686800" cy="538188"/>
          </a:xfrm>
        </p:spPr>
        <p:txBody>
          <a:bodyPr>
            <a:normAutofit fontScale="90000"/>
          </a:bodyPr>
          <a:lstStyle/>
          <a:p>
            <a:r>
              <a:rPr lang="en-US"/>
              <a:t>NILAI TOP UP</a:t>
            </a:r>
          </a:p>
        </p:txBody>
      </p:sp>
      <p:sp>
        <p:nvSpPr>
          <p:cNvPr id="4" name="TextBox 3">
            <a:extLst>
              <a:ext uri="{FF2B5EF4-FFF2-40B4-BE49-F238E27FC236}">
                <a16:creationId xmlns:a16="http://schemas.microsoft.com/office/drawing/2014/main" id="{2A9F5BCE-97AC-19E0-8EE1-FD01C0BC9FCE}"/>
              </a:ext>
            </a:extLst>
          </p:cNvPr>
          <p:cNvSpPr txBox="1"/>
          <p:nvPr/>
        </p:nvSpPr>
        <p:spPr>
          <a:xfrm>
            <a:off x="3039836" y="4327462"/>
            <a:ext cx="6101442" cy="369332"/>
          </a:xfrm>
          <a:prstGeom prst="rect">
            <a:avLst/>
          </a:prstGeom>
          <a:noFill/>
        </p:spPr>
        <p:txBody>
          <a:bodyPr wrap="square">
            <a:spAutoFit/>
          </a:bodyPr>
          <a:lstStyle/>
          <a:p>
            <a:endParaRPr lang="en-ID"/>
          </a:p>
        </p:txBody>
      </p:sp>
      <p:sp>
        <p:nvSpPr>
          <p:cNvPr id="10" name="Content Placeholder 1">
            <a:extLst>
              <a:ext uri="{FF2B5EF4-FFF2-40B4-BE49-F238E27FC236}">
                <a16:creationId xmlns:a16="http://schemas.microsoft.com/office/drawing/2014/main" id="{65D72E63-719E-C01A-7E87-7A0A9F4107C9}"/>
              </a:ext>
            </a:extLst>
          </p:cNvPr>
          <p:cNvSpPr txBox="1">
            <a:spLocks/>
          </p:cNvSpPr>
          <p:nvPr/>
        </p:nvSpPr>
        <p:spPr>
          <a:xfrm>
            <a:off x="8686800" y="1808723"/>
            <a:ext cx="3282040" cy="24209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ID" sz="1600" i="0" u="none" strike="noStrike">
                <a:effectLst/>
                <a:latin typeface="+mj-lt"/>
              </a:rPr>
              <a:t>Rekapitulasi nilai Top Up yang didapatkan dalam satu periode klaim </a:t>
            </a:r>
          </a:p>
          <a:p>
            <a:pPr algn="just"/>
            <a:r>
              <a:rPr lang="en-ID" sz="1600">
                <a:latin typeface="+mj-lt"/>
              </a:rPr>
              <a:t>Nilai Top Up yang muncul adalah nilai top up yang diakomodir dalam aplikasi E-Klaim</a:t>
            </a:r>
            <a:endParaRPr lang="en-ID" sz="1600" i="0" u="none" strike="noStrike">
              <a:effectLst/>
              <a:latin typeface="+mj-lt"/>
            </a:endParaRPr>
          </a:p>
        </p:txBody>
      </p:sp>
      <p:pic>
        <p:nvPicPr>
          <p:cNvPr id="5" name="Picture 4" descr="A screenshot of a computer&#10;&#10;AI-generated content may be incorrect.">
            <a:extLst>
              <a:ext uri="{FF2B5EF4-FFF2-40B4-BE49-F238E27FC236}">
                <a16:creationId xmlns:a16="http://schemas.microsoft.com/office/drawing/2014/main" id="{13059B09-585D-16D9-6261-0ECFD2276E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477" y="1540455"/>
            <a:ext cx="7772400" cy="4060119"/>
          </a:xfrm>
          <a:prstGeom prst="rect">
            <a:avLst/>
          </a:prstGeom>
        </p:spPr>
      </p:pic>
    </p:spTree>
    <p:extLst>
      <p:ext uri="{BB962C8B-B14F-4D97-AF65-F5344CB8AC3E}">
        <p14:creationId xmlns:p14="http://schemas.microsoft.com/office/powerpoint/2010/main" val="28013205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71271-0A48-8544-955F-FF6ACD9B8F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7850C9-1CB8-09A3-A492-803BA7E625CD}"/>
              </a:ext>
            </a:extLst>
          </p:cNvPr>
          <p:cNvSpPr>
            <a:spLocks noGrp="1"/>
          </p:cNvSpPr>
          <p:nvPr>
            <p:ph type="title"/>
          </p:nvPr>
        </p:nvSpPr>
        <p:spPr>
          <a:xfrm>
            <a:off x="2383972" y="310282"/>
            <a:ext cx="8686800" cy="538188"/>
          </a:xfrm>
        </p:spPr>
        <p:txBody>
          <a:bodyPr>
            <a:normAutofit fontScale="90000"/>
          </a:bodyPr>
          <a:lstStyle/>
          <a:p>
            <a:r>
              <a:rPr lang="en-US"/>
              <a:t>PROPORSI SEVERITY LEVEL</a:t>
            </a:r>
          </a:p>
        </p:txBody>
      </p:sp>
      <p:sp>
        <p:nvSpPr>
          <p:cNvPr id="4" name="TextBox 3">
            <a:extLst>
              <a:ext uri="{FF2B5EF4-FFF2-40B4-BE49-F238E27FC236}">
                <a16:creationId xmlns:a16="http://schemas.microsoft.com/office/drawing/2014/main" id="{08331E87-BEBC-234A-61D5-8F91CE4375D3}"/>
              </a:ext>
            </a:extLst>
          </p:cNvPr>
          <p:cNvSpPr txBox="1"/>
          <p:nvPr/>
        </p:nvSpPr>
        <p:spPr>
          <a:xfrm>
            <a:off x="3039836" y="4327462"/>
            <a:ext cx="6101442" cy="369332"/>
          </a:xfrm>
          <a:prstGeom prst="rect">
            <a:avLst/>
          </a:prstGeom>
          <a:noFill/>
        </p:spPr>
        <p:txBody>
          <a:bodyPr wrap="square">
            <a:spAutoFit/>
          </a:bodyPr>
          <a:lstStyle/>
          <a:p>
            <a:endParaRPr lang="en-ID"/>
          </a:p>
        </p:txBody>
      </p:sp>
      <p:sp>
        <p:nvSpPr>
          <p:cNvPr id="10" name="Content Placeholder 1">
            <a:extLst>
              <a:ext uri="{FF2B5EF4-FFF2-40B4-BE49-F238E27FC236}">
                <a16:creationId xmlns:a16="http://schemas.microsoft.com/office/drawing/2014/main" id="{9C28B587-4E87-C060-E983-4A4CC75AC52F}"/>
              </a:ext>
            </a:extLst>
          </p:cNvPr>
          <p:cNvSpPr txBox="1">
            <a:spLocks/>
          </p:cNvSpPr>
          <p:nvPr/>
        </p:nvSpPr>
        <p:spPr>
          <a:xfrm>
            <a:off x="8686800" y="1808723"/>
            <a:ext cx="3282040" cy="24209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ID" sz="3200">
                <a:latin typeface="+mj-lt"/>
              </a:rPr>
              <a:t>Melihat Proporsi dari sisi Jumlah Kasus dan Nilai Klaim </a:t>
            </a:r>
            <a:endParaRPr lang="en-ID" sz="3200" i="0" u="none" strike="noStrike">
              <a:effectLst/>
              <a:latin typeface="+mj-lt"/>
            </a:endParaRPr>
          </a:p>
        </p:txBody>
      </p:sp>
      <p:pic>
        <p:nvPicPr>
          <p:cNvPr id="8" name="Picture 7" descr="A screenshot of a calendar&#10;&#10;AI-generated content may be incorrect.">
            <a:extLst>
              <a:ext uri="{FF2B5EF4-FFF2-40B4-BE49-F238E27FC236}">
                <a16:creationId xmlns:a16="http://schemas.microsoft.com/office/drawing/2014/main" id="{AB402837-EC3A-3E47-FA8B-0A91F95D1C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1857" y="1039266"/>
            <a:ext cx="6803572" cy="2681000"/>
          </a:xfrm>
          <a:prstGeom prst="rect">
            <a:avLst/>
          </a:prstGeom>
        </p:spPr>
      </p:pic>
      <p:pic>
        <p:nvPicPr>
          <p:cNvPr id="11" name="Picture 10" descr="A screenshot of a calendar&#10;&#10;AI-generated content may be incorrect.">
            <a:extLst>
              <a:ext uri="{FF2B5EF4-FFF2-40B4-BE49-F238E27FC236}">
                <a16:creationId xmlns:a16="http://schemas.microsoft.com/office/drawing/2014/main" id="{A9B0B276-5953-8A6D-A65A-87CF360D6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1857" y="3921948"/>
            <a:ext cx="6803572" cy="2745859"/>
          </a:xfrm>
          <a:prstGeom prst="rect">
            <a:avLst/>
          </a:prstGeom>
        </p:spPr>
      </p:pic>
    </p:spTree>
    <p:extLst>
      <p:ext uri="{BB962C8B-B14F-4D97-AF65-F5344CB8AC3E}">
        <p14:creationId xmlns:p14="http://schemas.microsoft.com/office/powerpoint/2010/main" val="42009599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243A9-FA74-2C05-2821-C09A551A9582}"/>
              </a:ext>
            </a:extLst>
          </p:cNvPr>
          <p:cNvSpPr>
            <a:spLocks noGrp="1"/>
          </p:cNvSpPr>
          <p:nvPr>
            <p:ph type="title"/>
          </p:nvPr>
        </p:nvSpPr>
        <p:spPr/>
        <p:txBody>
          <a:bodyPr/>
          <a:lstStyle/>
          <a:p>
            <a:r>
              <a:rPr lang="en-US"/>
              <a:t>AMATIPRO CORPORATE v1.0.0</a:t>
            </a:r>
          </a:p>
        </p:txBody>
      </p:sp>
    </p:spTree>
    <p:extLst>
      <p:ext uri="{BB962C8B-B14F-4D97-AF65-F5344CB8AC3E}">
        <p14:creationId xmlns:p14="http://schemas.microsoft.com/office/powerpoint/2010/main" val="18298743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7C0A80-B21A-1306-9763-0AD4BC25E2C6}"/>
              </a:ext>
            </a:extLst>
          </p:cNvPr>
          <p:cNvSpPr>
            <a:spLocks noGrp="1"/>
          </p:cNvSpPr>
          <p:nvPr>
            <p:ph idx="1"/>
          </p:nvPr>
        </p:nvSpPr>
        <p:spPr>
          <a:xfrm>
            <a:off x="838200" y="1201590"/>
            <a:ext cx="10515600" cy="2234746"/>
          </a:xfrm>
        </p:spPr>
        <p:txBody>
          <a:bodyPr>
            <a:normAutofit fontScale="92500" lnSpcReduction="20000"/>
          </a:bodyPr>
          <a:lstStyle/>
          <a:p>
            <a:pPr marL="41910" indent="0" algn="just">
              <a:buNone/>
            </a:pPr>
            <a:r>
              <a:rPr lang="en-US" sz="2400">
                <a:ea typeface="Calibri" panose="020F0502020204030204" pitchFamily="34" charset="0"/>
                <a:cs typeface="Arial" panose="020B0604020202020204" pitchFamily="34" charset="0"/>
              </a:rPr>
              <a:t>A</a:t>
            </a:r>
            <a:r>
              <a:rPr lang="en-US" sz="2400">
                <a:effectLst/>
                <a:latin typeface="Aptos Display" panose="020B0004020202020204" pitchFamily="34" charset="0"/>
                <a:ea typeface="Calibri" panose="020F0502020204030204" pitchFamily="34" charset="0"/>
                <a:cs typeface="Arial" panose="020B0604020202020204" pitchFamily="34" charset="0"/>
              </a:rPr>
              <a:t>plikasi AmatiPro yang saat ini digunakan dilevel masing-masing rumah sakit akan dapat digunakan oleh  Corporate atau PT yang membawahi rumah sakit dibawahnya dalam satu aplikasi yg akan dapat memonitoring rumah sakit dibawah nya, manfaat tambahan yang didapatkan diantaranya :</a:t>
            </a:r>
            <a:endParaRPr lang="en-ID" sz="2400">
              <a:latin typeface="Calibri" panose="020F0502020204030204" pitchFamily="34" charset="0"/>
              <a:ea typeface="Calibri" panose="020F0502020204030204" pitchFamily="34" charset="0"/>
              <a:cs typeface="Times New Roman" panose="02020603050405020304" pitchFamily="18" charset="0"/>
            </a:endParaRPr>
          </a:p>
          <a:p>
            <a:pPr marL="784860" lvl="1" indent="-285750" algn="just"/>
            <a:r>
              <a:rPr lang="en-US" sz="2000">
                <a:effectLst/>
                <a:latin typeface="+mj-lt"/>
                <a:ea typeface="Calibri" panose="020F0502020204030204" pitchFamily="34" charset="0"/>
                <a:cs typeface="Arial" panose="020B0604020202020204" pitchFamily="34" charset="0"/>
              </a:rPr>
              <a:t>Membandingkan antar rumah sakit dari sisi efisiensi, progress klaim dan hal lainnya</a:t>
            </a:r>
            <a:endParaRPr lang="en-ID" sz="2000">
              <a:latin typeface="+mj-lt"/>
              <a:ea typeface="Calibri" panose="020F0502020204030204" pitchFamily="34" charset="0"/>
              <a:cs typeface="Times New Roman" panose="02020603050405020304" pitchFamily="18" charset="0"/>
            </a:endParaRPr>
          </a:p>
          <a:p>
            <a:pPr marL="784860" lvl="1" indent="-285750" algn="just"/>
            <a:r>
              <a:rPr lang="en-US" sz="2000">
                <a:effectLst/>
                <a:latin typeface="+mj-lt"/>
                <a:ea typeface="Calibri" panose="020F0502020204030204" pitchFamily="34" charset="0"/>
                <a:cs typeface="Arial" panose="020B0604020202020204" pitchFamily="34" charset="0"/>
              </a:rPr>
              <a:t>Memantau perkembangan secara periodik perkembangan kinerja klaim dalam satu aplikasi</a:t>
            </a:r>
          </a:p>
          <a:p>
            <a:pPr marL="784860" lvl="1" indent="-285750" algn="just"/>
            <a:endParaRPr lang="en-US">
              <a:ea typeface="Calibri" panose="020F0502020204030204" pitchFamily="34" charset="0"/>
              <a:cs typeface="Arial" panose="020B0604020202020204" pitchFamily="34" charset="0"/>
            </a:endParaRPr>
          </a:p>
          <a:p>
            <a:pPr marL="53975" lvl="1" indent="0" algn="just">
              <a:buNone/>
            </a:pPr>
            <a:r>
              <a:rPr lang="en-US">
                <a:effectLst/>
                <a:latin typeface="Aptos Display" panose="020B0004020202020204" pitchFamily="34" charset="0"/>
                <a:ea typeface="Calibri" panose="020F0502020204030204" pitchFamily="34" charset="0"/>
                <a:cs typeface="Arial" panose="020B0604020202020204" pitchFamily="34" charset="0"/>
              </a:rPr>
              <a:t>Skema aplikasi yang dapat kami tawarkan adalah sebagai berikut :</a:t>
            </a:r>
            <a:endParaRPr lang="en-ID">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3600"/>
          </a:p>
        </p:txBody>
      </p:sp>
      <p:sp>
        <p:nvSpPr>
          <p:cNvPr id="3" name="Title 2">
            <a:extLst>
              <a:ext uri="{FF2B5EF4-FFF2-40B4-BE49-F238E27FC236}">
                <a16:creationId xmlns:a16="http://schemas.microsoft.com/office/drawing/2014/main" id="{1587B3A7-58C9-F8AF-CD5C-F89B0D4E7505}"/>
              </a:ext>
            </a:extLst>
          </p:cNvPr>
          <p:cNvSpPr>
            <a:spLocks noGrp="1"/>
          </p:cNvSpPr>
          <p:nvPr>
            <p:ph type="title"/>
          </p:nvPr>
        </p:nvSpPr>
        <p:spPr/>
        <p:txBody>
          <a:bodyPr/>
          <a:lstStyle/>
          <a:p>
            <a:r>
              <a:rPr lang="en-US"/>
              <a:t>AmatiPro Corporate</a:t>
            </a:r>
          </a:p>
        </p:txBody>
      </p:sp>
      <p:pic>
        <p:nvPicPr>
          <p:cNvPr id="5" name="Picture 4" descr="A diagram of a company structure&#10;&#10;AI-generated content may be incorrect.">
            <a:extLst>
              <a:ext uri="{FF2B5EF4-FFF2-40B4-BE49-F238E27FC236}">
                <a16:creationId xmlns:a16="http://schemas.microsoft.com/office/drawing/2014/main" id="{4F27C01D-55D0-6B76-B4EA-F401E54D68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1669" y="3601051"/>
            <a:ext cx="9412334" cy="2999774"/>
          </a:xfrm>
          <a:prstGeom prst="rect">
            <a:avLst/>
          </a:prstGeom>
        </p:spPr>
      </p:pic>
    </p:spTree>
    <p:extLst>
      <p:ext uri="{BB962C8B-B14F-4D97-AF65-F5344CB8AC3E}">
        <p14:creationId xmlns:p14="http://schemas.microsoft.com/office/powerpoint/2010/main" val="24840684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952-82E3-3A83-707E-46C42D472F68}"/>
              </a:ext>
            </a:extLst>
          </p:cNvPr>
          <p:cNvSpPr>
            <a:spLocks noGrp="1"/>
          </p:cNvSpPr>
          <p:nvPr>
            <p:ph type="title"/>
          </p:nvPr>
        </p:nvSpPr>
        <p:spPr/>
        <p:txBody>
          <a:bodyPr/>
          <a:lstStyle/>
          <a:p>
            <a:r>
              <a:rPr lang="en-US"/>
              <a:t>HALAMAN UTAMA</a:t>
            </a:r>
          </a:p>
        </p:txBody>
      </p:sp>
      <p:pic>
        <p:nvPicPr>
          <p:cNvPr id="4" name="Picture 3" descr="A screenshot of a computer&#10;&#10;AI-generated content may be incorrect.">
            <a:extLst>
              <a:ext uri="{FF2B5EF4-FFF2-40B4-BE49-F238E27FC236}">
                <a16:creationId xmlns:a16="http://schemas.microsoft.com/office/drawing/2014/main" id="{C119CE98-7F82-DA46-0D3B-FBE8C0303C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413" y="1360129"/>
            <a:ext cx="11297174" cy="4137742"/>
          </a:xfrm>
          <a:prstGeom prst="rect">
            <a:avLst/>
          </a:prstGeom>
        </p:spPr>
      </p:pic>
      <p:sp>
        <p:nvSpPr>
          <p:cNvPr id="5" name="Rectangle 4">
            <a:extLst>
              <a:ext uri="{FF2B5EF4-FFF2-40B4-BE49-F238E27FC236}">
                <a16:creationId xmlns:a16="http://schemas.microsoft.com/office/drawing/2014/main" id="{2F9FB1AA-BE92-E91B-AFCE-41869CE336D1}"/>
              </a:ext>
            </a:extLst>
          </p:cNvPr>
          <p:cNvSpPr/>
          <p:nvPr/>
        </p:nvSpPr>
        <p:spPr>
          <a:xfrm>
            <a:off x="447413" y="2543174"/>
            <a:ext cx="1698171" cy="414339"/>
          </a:xfrm>
          <a:prstGeom prst="rect">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0863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9DC45-DCE3-7B67-2632-BFAEAB28BFEB}"/>
              </a:ext>
            </a:extLst>
          </p:cNvPr>
          <p:cNvSpPr>
            <a:spLocks noGrp="1"/>
          </p:cNvSpPr>
          <p:nvPr>
            <p:ph type="title"/>
          </p:nvPr>
        </p:nvSpPr>
        <p:spPr/>
        <p:txBody>
          <a:bodyPr/>
          <a:lstStyle/>
          <a:p>
            <a:r>
              <a:rPr lang="en-US"/>
              <a:t>DASHBOARD TREND</a:t>
            </a:r>
          </a:p>
        </p:txBody>
      </p:sp>
      <p:pic>
        <p:nvPicPr>
          <p:cNvPr id="6" name="Picture 5" descr="A graph on a white background&#10;&#10;AI-generated content may be incorrect.">
            <a:extLst>
              <a:ext uri="{FF2B5EF4-FFF2-40B4-BE49-F238E27FC236}">
                <a16:creationId xmlns:a16="http://schemas.microsoft.com/office/drawing/2014/main" id="{F89D7DD9-1D5B-B679-3FE2-0CE1809188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482" y="1199676"/>
            <a:ext cx="10401301" cy="4925173"/>
          </a:xfrm>
          <a:prstGeom prst="rect">
            <a:avLst/>
          </a:prstGeom>
        </p:spPr>
      </p:pic>
    </p:spTree>
    <p:extLst>
      <p:ext uri="{BB962C8B-B14F-4D97-AF65-F5344CB8AC3E}">
        <p14:creationId xmlns:p14="http://schemas.microsoft.com/office/powerpoint/2010/main" val="37306893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66710-7FD5-58F0-488B-D272CE2187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532008-EDE4-BD49-B1C0-59060C0A26B0}"/>
              </a:ext>
            </a:extLst>
          </p:cNvPr>
          <p:cNvSpPr>
            <a:spLocks noGrp="1"/>
          </p:cNvSpPr>
          <p:nvPr>
            <p:ph type="title"/>
          </p:nvPr>
        </p:nvSpPr>
        <p:spPr/>
        <p:txBody>
          <a:bodyPr/>
          <a:lstStyle/>
          <a:p>
            <a:r>
              <a:rPr lang="en-US"/>
              <a:t>DASHBOARD TREND</a:t>
            </a:r>
          </a:p>
        </p:txBody>
      </p:sp>
      <p:pic>
        <p:nvPicPr>
          <p:cNvPr id="7" name="Picture 6" descr="A graph of different colored lines&#10;&#10;AI-generated content may be incorrect.">
            <a:extLst>
              <a:ext uri="{FF2B5EF4-FFF2-40B4-BE49-F238E27FC236}">
                <a16:creationId xmlns:a16="http://schemas.microsoft.com/office/drawing/2014/main" id="{D3628E58-4248-E563-4E14-6333D92F79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580" y="1255989"/>
            <a:ext cx="11648839" cy="4346021"/>
          </a:xfrm>
          <a:prstGeom prst="rect">
            <a:avLst/>
          </a:prstGeom>
        </p:spPr>
      </p:pic>
    </p:spTree>
    <p:extLst>
      <p:ext uri="{BB962C8B-B14F-4D97-AF65-F5344CB8AC3E}">
        <p14:creationId xmlns:p14="http://schemas.microsoft.com/office/powerpoint/2010/main" val="36886828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0D85A-4F81-60E4-ABE5-49FEB86558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2304A7-D4DB-E2AD-364C-7CE2E231643B}"/>
              </a:ext>
            </a:extLst>
          </p:cNvPr>
          <p:cNvSpPr>
            <a:spLocks noGrp="1"/>
          </p:cNvSpPr>
          <p:nvPr>
            <p:ph type="title"/>
          </p:nvPr>
        </p:nvSpPr>
        <p:spPr/>
        <p:txBody>
          <a:bodyPr/>
          <a:lstStyle/>
          <a:p>
            <a:r>
              <a:rPr lang="en-US"/>
              <a:t>DASHBOARD TREND</a:t>
            </a:r>
          </a:p>
        </p:txBody>
      </p:sp>
      <p:pic>
        <p:nvPicPr>
          <p:cNvPr id="5" name="Picture 4" descr="A graph of a graph&#10;&#10;AI-generated content may be incorrect.">
            <a:extLst>
              <a:ext uri="{FF2B5EF4-FFF2-40B4-BE49-F238E27FC236}">
                <a16:creationId xmlns:a16="http://schemas.microsoft.com/office/drawing/2014/main" id="{D8BC9B72-8FE8-7BAD-0A01-8DCDE1FC2C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314" y="1098858"/>
            <a:ext cx="11277700" cy="4169828"/>
          </a:xfrm>
          <a:prstGeom prst="rect">
            <a:avLst/>
          </a:prstGeom>
        </p:spPr>
      </p:pic>
    </p:spTree>
    <p:extLst>
      <p:ext uri="{BB962C8B-B14F-4D97-AF65-F5344CB8AC3E}">
        <p14:creationId xmlns:p14="http://schemas.microsoft.com/office/powerpoint/2010/main" val="3713657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DC990-CF7B-44ED-D457-888C33D2DA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B052DC-D411-6753-3A18-2BEC0A3675DC}"/>
              </a:ext>
            </a:extLst>
          </p:cNvPr>
          <p:cNvSpPr>
            <a:spLocks noGrp="1"/>
          </p:cNvSpPr>
          <p:nvPr>
            <p:ph type="title"/>
          </p:nvPr>
        </p:nvSpPr>
        <p:spPr/>
        <p:txBody>
          <a:bodyPr/>
          <a:lstStyle/>
          <a:p>
            <a:r>
              <a:rPr lang="en-US"/>
              <a:t>DASHBOARD TREND</a:t>
            </a:r>
          </a:p>
        </p:txBody>
      </p:sp>
      <p:pic>
        <p:nvPicPr>
          <p:cNvPr id="4" name="Picture 3" descr="A graph with different colored lines&#10;&#10;AI-generated content may be incorrect.">
            <a:extLst>
              <a:ext uri="{FF2B5EF4-FFF2-40B4-BE49-F238E27FC236}">
                <a16:creationId xmlns:a16="http://schemas.microsoft.com/office/drawing/2014/main" id="{CE668CB8-3BA1-147B-381C-3628BD661F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314" y="1329074"/>
            <a:ext cx="11596471" cy="4199852"/>
          </a:xfrm>
          <a:prstGeom prst="rect">
            <a:avLst/>
          </a:prstGeom>
        </p:spPr>
      </p:pic>
    </p:spTree>
    <p:extLst>
      <p:ext uri="{BB962C8B-B14F-4D97-AF65-F5344CB8AC3E}">
        <p14:creationId xmlns:p14="http://schemas.microsoft.com/office/powerpoint/2010/main" val="2951931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A39A5C-3605-6F09-CED3-69BF7F1FF173}"/>
              </a:ext>
            </a:extLst>
          </p:cNvPr>
          <p:cNvSpPr>
            <a:spLocks noGrp="1"/>
          </p:cNvSpPr>
          <p:nvPr>
            <p:ph type="title"/>
          </p:nvPr>
        </p:nvSpPr>
        <p:spPr>
          <a:xfrm>
            <a:off x="3883141" y="50623"/>
            <a:ext cx="7339642" cy="850478"/>
          </a:xfrm>
        </p:spPr>
        <p:txBody>
          <a:bodyPr anchor="ctr">
            <a:normAutofit/>
          </a:bodyPr>
          <a:lstStyle/>
          <a:p>
            <a:r>
              <a:rPr lang="en-US"/>
              <a:t>INSTALASI</a:t>
            </a:r>
          </a:p>
        </p:txBody>
      </p:sp>
      <p:sp>
        <p:nvSpPr>
          <p:cNvPr id="2" name="Content Placeholder 1">
            <a:extLst>
              <a:ext uri="{FF2B5EF4-FFF2-40B4-BE49-F238E27FC236}">
                <a16:creationId xmlns:a16="http://schemas.microsoft.com/office/drawing/2014/main" id="{55953CCB-3EC1-BFC3-6A4A-D0E7999E6C29}"/>
              </a:ext>
            </a:extLst>
          </p:cNvPr>
          <p:cNvSpPr>
            <a:spLocks noGrp="1"/>
          </p:cNvSpPr>
          <p:nvPr>
            <p:ph sz="half" idx="1"/>
          </p:nvPr>
        </p:nvSpPr>
        <p:spPr>
          <a:xfrm>
            <a:off x="838199" y="1161048"/>
            <a:ext cx="5181600" cy="5431792"/>
          </a:xfrm>
        </p:spPr>
        <p:txBody>
          <a:bodyPr>
            <a:normAutofit/>
          </a:bodyPr>
          <a:lstStyle/>
          <a:p>
            <a:r>
              <a:rPr lang="en-ID" sz="1600"/>
              <a:t>Proses Instalasi aplikasi dilakukan dengan cara mendownload aplikasi “Installer” di website www.casemixonline.com untuk installer utama bagi yang belum sama sekali pernah menginstall.</a:t>
            </a:r>
          </a:p>
          <a:p>
            <a:r>
              <a:rPr lang="en-ID" sz="1600"/>
              <a:t> Untuk update terbaru silahkan mendownload file dengan nama “Path”.</a:t>
            </a:r>
          </a:p>
          <a:p>
            <a:r>
              <a:rPr lang="en-ID" sz="1600"/>
              <a:t> Password Installer  dan Path yang digunakan adalah </a:t>
            </a:r>
            <a:r>
              <a:rPr lang="en-ID" sz="1600" b="1"/>
              <a:t>amati2410</a:t>
            </a:r>
            <a:r>
              <a:rPr lang="en-ID" sz="1600"/>
              <a:t> Saat pertama kali melakukan instalasi pengguna diwajibkan melakukan aktivasi secara online dengan memasukkan kode rumah sakit/klinik yang telah di daftarkan ke kami. Jika telah teraktivasi akan muncul menu username dan password</a:t>
            </a:r>
          </a:p>
          <a:p>
            <a:r>
              <a:rPr lang="en-ID" sz="1600"/>
              <a:t>Setelah berhasil melakukan aktivasi, aplikasi dapat digunakan langsung secara offline. </a:t>
            </a:r>
          </a:p>
          <a:p>
            <a:r>
              <a:rPr lang="en-ID" sz="1600" b="1"/>
              <a:t>Log In AmatiPro</a:t>
            </a:r>
          </a:p>
          <a:p>
            <a:pPr lvl="1"/>
            <a:r>
              <a:rPr lang="en-ID" sz="1600" b="1"/>
              <a:t>Username : amatipro  Password : amati1711</a:t>
            </a:r>
            <a:endParaRPr lang="en-ID" b="1"/>
          </a:p>
          <a:p>
            <a:r>
              <a:rPr lang="en-ID" sz="1600" b="1"/>
              <a:t>Log In AmatiBasic</a:t>
            </a:r>
          </a:p>
          <a:p>
            <a:pPr lvl="1"/>
            <a:r>
              <a:rPr lang="en-ID" sz="1600" b="1"/>
              <a:t>Username : amatibasic Password :amati1711</a:t>
            </a:r>
          </a:p>
          <a:p>
            <a:r>
              <a:rPr lang="en-ID" sz="1600"/>
              <a:t>Setiap Melakukan Log In wajib dalam status online, setelah berhasil Log In silahkan bekerja secara offline</a:t>
            </a:r>
          </a:p>
          <a:p>
            <a:endParaRPr lang="en-ID" sz="1600"/>
          </a:p>
          <a:p>
            <a:endParaRPr lang="en-ID" sz="1600"/>
          </a:p>
          <a:p>
            <a:endParaRPr lang="en-US" sz="1600"/>
          </a:p>
        </p:txBody>
      </p:sp>
      <p:pic>
        <p:nvPicPr>
          <p:cNvPr id="5" name="Picture 4" descr="A screenshot of a city skyline&#10;&#10;AI-generated content may be incorrect.">
            <a:extLst>
              <a:ext uri="{FF2B5EF4-FFF2-40B4-BE49-F238E27FC236}">
                <a16:creationId xmlns:a16="http://schemas.microsoft.com/office/drawing/2014/main" id="{8849B293-A7B2-FCBF-966F-E3CA4C7BA0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2" y="1161048"/>
            <a:ext cx="5837490" cy="3750586"/>
          </a:xfrm>
          <a:prstGeom prst="rect">
            <a:avLst/>
          </a:prstGeom>
          <a:noFill/>
        </p:spPr>
      </p:pic>
      <p:sp>
        <p:nvSpPr>
          <p:cNvPr id="10" name="Date Placeholder 4">
            <a:extLst>
              <a:ext uri="{FF2B5EF4-FFF2-40B4-BE49-F238E27FC236}">
                <a16:creationId xmlns:a16="http://schemas.microsoft.com/office/drawing/2014/main" id="{0161B902-D7C5-D56F-428E-1D0AA736841F}"/>
              </a:ext>
            </a:extLst>
          </p:cNvPr>
          <p:cNvSpPr>
            <a:spLocks noGrp="1"/>
          </p:cNvSpPr>
          <p:nvPr>
            <p:ph type="dt" sz="half" idx="10"/>
          </p:nvPr>
        </p:nvSpPr>
        <p:spPr>
          <a:xfrm>
            <a:off x="838200" y="6592840"/>
            <a:ext cx="2743200" cy="365125"/>
          </a:xfrm>
        </p:spPr>
        <p:txBody>
          <a:bodyPr/>
          <a:lstStyle/>
          <a:p>
            <a:pPr>
              <a:spcAft>
                <a:spcPts val="600"/>
              </a:spcAft>
            </a:pPr>
            <a:fld id="{C30479B7-46C9-4903-97AD-6559CEFFC457}" type="datetime1">
              <a:rPr lang="en-ID" smtClean="0"/>
              <a:pPr>
                <a:spcAft>
                  <a:spcPts val="600"/>
                </a:spcAft>
              </a:pPr>
              <a:t>03/03/25</a:t>
            </a:fld>
            <a:endParaRPr lang="en-ID"/>
          </a:p>
        </p:txBody>
      </p:sp>
      <p:sp>
        <p:nvSpPr>
          <p:cNvPr id="12" name="Footer Placeholder 5">
            <a:extLst>
              <a:ext uri="{FF2B5EF4-FFF2-40B4-BE49-F238E27FC236}">
                <a16:creationId xmlns:a16="http://schemas.microsoft.com/office/drawing/2014/main" id="{F70A7BCC-7B96-FA3E-3E68-74A440379BA1}"/>
              </a:ext>
            </a:extLst>
          </p:cNvPr>
          <p:cNvSpPr>
            <a:spLocks noGrp="1"/>
          </p:cNvSpPr>
          <p:nvPr>
            <p:ph type="ftr" sz="quarter" idx="11"/>
          </p:nvPr>
        </p:nvSpPr>
        <p:spPr>
          <a:xfrm>
            <a:off x="4038600" y="6592840"/>
            <a:ext cx="4114800" cy="365125"/>
          </a:xfrm>
        </p:spPr>
        <p:txBody>
          <a:bodyPr/>
          <a:lstStyle/>
          <a:p>
            <a:pPr>
              <a:spcAft>
                <a:spcPts val="600"/>
              </a:spcAft>
            </a:pPr>
            <a:r>
              <a:rPr lang="en-ID"/>
              <a:t>Copyright By CasCom Academy</a:t>
            </a:r>
          </a:p>
        </p:txBody>
      </p:sp>
      <p:sp>
        <p:nvSpPr>
          <p:cNvPr id="14" name="Slide Number Placeholder 6">
            <a:extLst>
              <a:ext uri="{FF2B5EF4-FFF2-40B4-BE49-F238E27FC236}">
                <a16:creationId xmlns:a16="http://schemas.microsoft.com/office/drawing/2014/main" id="{BE779EDD-BC05-C60E-D35A-75D390217372}"/>
              </a:ext>
            </a:extLst>
          </p:cNvPr>
          <p:cNvSpPr>
            <a:spLocks noGrp="1"/>
          </p:cNvSpPr>
          <p:nvPr>
            <p:ph type="sldNum" sz="quarter" idx="12"/>
          </p:nvPr>
        </p:nvSpPr>
        <p:spPr>
          <a:xfrm>
            <a:off x="8610600" y="6592840"/>
            <a:ext cx="2743200" cy="365125"/>
          </a:xfrm>
        </p:spPr>
        <p:txBody>
          <a:bodyPr/>
          <a:lstStyle/>
          <a:p>
            <a:pPr>
              <a:spcAft>
                <a:spcPts val="600"/>
              </a:spcAft>
            </a:pPr>
            <a:fld id="{E4200B04-6864-462C-807D-833D23C14047}" type="slidenum">
              <a:rPr lang="en-ID" smtClean="0"/>
              <a:pPr>
                <a:spcAft>
                  <a:spcPts val="600"/>
                </a:spcAft>
              </a:pPr>
              <a:t>5</a:t>
            </a:fld>
            <a:endParaRPr lang="en-ID"/>
          </a:p>
        </p:txBody>
      </p:sp>
    </p:spTree>
    <p:extLst>
      <p:ext uri="{BB962C8B-B14F-4D97-AF65-F5344CB8AC3E}">
        <p14:creationId xmlns:p14="http://schemas.microsoft.com/office/powerpoint/2010/main" val="1965601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EF001-DD44-C9B1-C6EF-69116E0F44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13CA19-E11E-A1CA-9E7F-2856C5B9F29A}"/>
              </a:ext>
            </a:extLst>
          </p:cNvPr>
          <p:cNvSpPr>
            <a:spLocks noGrp="1"/>
          </p:cNvSpPr>
          <p:nvPr>
            <p:ph type="title"/>
          </p:nvPr>
        </p:nvSpPr>
        <p:spPr/>
        <p:txBody>
          <a:bodyPr/>
          <a:lstStyle/>
          <a:p>
            <a:r>
              <a:rPr lang="en-US"/>
              <a:t>DASHBOARD TREND</a:t>
            </a:r>
          </a:p>
        </p:txBody>
      </p:sp>
      <p:pic>
        <p:nvPicPr>
          <p:cNvPr id="5" name="Picture 4" descr="A graph with different colored lines&#10;&#10;AI-generated content may be incorrect.">
            <a:extLst>
              <a:ext uri="{FF2B5EF4-FFF2-40B4-BE49-F238E27FC236}">
                <a16:creationId xmlns:a16="http://schemas.microsoft.com/office/drawing/2014/main" id="{FE5FDD66-D626-8473-7DBA-5055381BD6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626" y="1338820"/>
            <a:ext cx="11530748" cy="4180359"/>
          </a:xfrm>
          <a:prstGeom prst="rect">
            <a:avLst/>
          </a:prstGeom>
        </p:spPr>
      </p:pic>
    </p:spTree>
    <p:extLst>
      <p:ext uri="{BB962C8B-B14F-4D97-AF65-F5344CB8AC3E}">
        <p14:creationId xmlns:p14="http://schemas.microsoft.com/office/powerpoint/2010/main" val="7873134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1BE76-F1F4-E519-9844-DF0831EC24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DFF1AB-F8C1-87EB-CD02-E2EA3332DB1F}"/>
              </a:ext>
            </a:extLst>
          </p:cNvPr>
          <p:cNvSpPr>
            <a:spLocks noGrp="1"/>
          </p:cNvSpPr>
          <p:nvPr>
            <p:ph type="title"/>
          </p:nvPr>
        </p:nvSpPr>
        <p:spPr/>
        <p:txBody>
          <a:bodyPr/>
          <a:lstStyle/>
          <a:p>
            <a:r>
              <a:rPr lang="en-US"/>
              <a:t>DASHBOARD TREND</a:t>
            </a:r>
          </a:p>
        </p:txBody>
      </p:sp>
      <p:pic>
        <p:nvPicPr>
          <p:cNvPr id="4" name="Picture 3" descr="A graph with different colored lines&#10;&#10;AI-generated content may be incorrect.">
            <a:extLst>
              <a:ext uri="{FF2B5EF4-FFF2-40B4-BE49-F238E27FC236}">
                <a16:creationId xmlns:a16="http://schemas.microsoft.com/office/drawing/2014/main" id="{94AE4C65-E116-D699-FCA1-D1A7EF0A8A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431" y="1341906"/>
            <a:ext cx="11405137" cy="4174187"/>
          </a:xfrm>
          <a:prstGeom prst="rect">
            <a:avLst/>
          </a:prstGeom>
        </p:spPr>
      </p:pic>
    </p:spTree>
    <p:extLst>
      <p:ext uri="{BB962C8B-B14F-4D97-AF65-F5344CB8AC3E}">
        <p14:creationId xmlns:p14="http://schemas.microsoft.com/office/powerpoint/2010/main" val="17115217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AFD54-D380-4A56-E154-94D78E6074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E13FA8-07E9-8313-18CE-C6FE75FE0319}"/>
              </a:ext>
            </a:extLst>
          </p:cNvPr>
          <p:cNvSpPr>
            <a:spLocks noGrp="1"/>
          </p:cNvSpPr>
          <p:nvPr>
            <p:ph type="title"/>
          </p:nvPr>
        </p:nvSpPr>
        <p:spPr/>
        <p:txBody>
          <a:bodyPr/>
          <a:lstStyle/>
          <a:p>
            <a:r>
              <a:rPr lang="en-US"/>
              <a:t>DASHBOARD TREND</a:t>
            </a:r>
          </a:p>
        </p:txBody>
      </p:sp>
      <p:pic>
        <p:nvPicPr>
          <p:cNvPr id="5" name="Picture 4" descr="A graph with different colored lines&#10;&#10;AI-generated content may be incorrect.">
            <a:extLst>
              <a:ext uri="{FF2B5EF4-FFF2-40B4-BE49-F238E27FC236}">
                <a16:creationId xmlns:a16="http://schemas.microsoft.com/office/drawing/2014/main" id="{C7902622-B652-6140-C385-92C22907CA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949" y="1340088"/>
            <a:ext cx="11324101" cy="4177823"/>
          </a:xfrm>
          <a:prstGeom prst="rect">
            <a:avLst/>
          </a:prstGeom>
        </p:spPr>
      </p:pic>
    </p:spTree>
    <p:extLst>
      <p:ext uri="{BB962C8B-B14F-4D97-AF65-F5344CB8AC3E}">
        <p14:creationId xmlns:p14="http://schemas.microsoft.com/office/powerpoint/2010/main" val="24605369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E84CB-178B-E82C-F790-B7F80E9779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CA7370-B2A0-2526-D629-F24ED920ED45}"/>
              </a:ext>
            </a:extLst>
          </p:cNvPr>
          <p:cNvSpPr>
            <a:spLocks noGrp="1"/>
          </p:cNvSpPr>
          <p:nvPr>
            <p:ph type="title"/>
          </p:nvPr>
        </p:nvSpPr>
        <p:spPr/>
        <p:txBody>
          <a:bodyPr/>
          <a:lstStyle/>
          <a:p>
            <a:r>
              <a:rPr lang="en-US"/>
              <a:t>DASHBOARD TREND</a:t>
            </a:r>
          </a:p>
        </p:txBody>
      </p:sp>
      <p:pic>
        <p:nvPicPr>
          <p:cNvPr id="4" name="Picture 3" descr="A graph with green and blue lines&#10;&#10;AI-generated content may be incorrect.">
            <a:extLst>
              <a:ext uri="{FF2B5EF4-FFF2-40B4-BE49-F238E27FC236}">
                <a16:creationId xmlns:a16="http://schemas.microsoft.com/office/drawing/2014/main" id="{1A2AD57B-CEC6-DBB6-50A6-2D27DA887B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53" y="1400272"/>
            <a:ext cx="11397094" cy="4300441"/>
          </a:xfrm>
          <a:prstGeom prst="rect">
            <a:avLst/>
          </a:prstGeom>
        </p:spPr>
      </p:pic>
    </p:spTree>
    <p:extLst>
      <p:ext uri="{BB962C8B-B14F-4D97-AF65-F5344CB8AC3E}">
        <p14:creationId xmlns:p14="http://schemas.microsoft.com/office/powerpoint/2010/main" val="28068938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6ADDD-8E97-C2DC-A179-388F52713B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95FCF3-F087-D751-8D43-EA7793DD6B78}"/>
              </a:ext>
            </a:extLst>
          </p:cNvPr>
          <p:cNvSpPr>
            <a:spLocks noGrp="1"/>
          </p:cNvSpPr>
          <p:nvPr>
            <p:ph type="title"/>
          </p:nvPr>
        </p:nvSpPr>
        <p:spPr/>
        <p:txBody>
          <a:bodyPr/>
          <a:lstStyle/>
          <a:p>
            <a:r>
              <a:rPr lang="en-US"/>
              <a:t>DASHBOARD TREND</a:t>
            </a:r>
          </a:p>
        </p:txBody>
      </p:sp>
      <p:pic>
        <p:nvPicPr>
          <p:cNvPr id="5" name="Picture 4" descr="A graph of a graph&#10;&#10;AI-generated content may be incorrect.">
            <a:extLst>
              <a:ext uri="{FF2B5EF4-FFF2-40B4-BE49-F238E27FC236}">
                <a16:creationId xmlns:a16="http://schemas.microsoft.com/office/drawing/2014/main" id="{65E26D78-A560-07E4-A362-663ABB8B9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817" y="1417797"/>
            <a:ext cx="11068366" cy="4022405"/>
          </a:xfrm>
          <a:prstGeom prst="rect">
            <a:avLst/>
          </a:prstGeom>
        </p:spPr>
      </p:pic>
    </p:spTree>
    <p:extLst>
      <p:ext uri="{BB962C8B-B14F-4D97-AF65-F5344CB8AC3E}">
        <p14:creationId xmlns:p14="http://schemas.microsoft.com/office/powerpoint/2010/main" val="25326930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645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6B1C2-CB54-D453-4F16-B589012B11E2}"/>
              </a:ext>
            </a:extLst>
          </p:cNvPr>
          <p:cNvSpPr>
            <a:spLocks noGrp="1"/>
          </p:cNvSpPr>
          <p:nvPr>
            <p:ph type="title"/>
          </p:nvPr>
        </p:nvSpPr>
        <p:spPr>
          <a:xfrm>
            <a:off x="3044202" y="0"/>
            <a:ext cx="4913255" cy="850478"/>
          </a:xfrm>
        </p:spPr>
        <p:txBody>
          <a:bodyPr/>
          <a:lstStyle/>
          <a:p>
            <a:r>
              <a:rPr lang="en-US"/>
              <a:t>UPLOAD DATA TXT</a:t>
            </a:r>
          </a:p>
        </p:txBody>
      </p:sp>
      <p:pic>
        <p:nvPicPr>
          <p:cNvPr id="7" name="Picture 6" descr="A screenshot of a computer&#10;&#10;AI-generated content may be incorrect.">
            <a:extLst>
              <a:ext uri="{FF2B5EF4-FFF2-40B4-BE49-F238E27FC236}">
                <a16:creationId xmlns:a16="http://schemas.microsoft.com/office/drawing/2014/main" id="{6DCB8B6B-7D59-DAE3-B081-B31F0F7233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1092412"/>
            <a:ext cx="7772400" cy="2505316"/>
          </a:xfrm>
          <a:prstGeom prst="rect">
            <a:avLst/>
          </a:prstGeom>
        </p:spPr>
      </p:pic>
      <p:sp>
        <p:nvSpPr>
          <p:cNvPr id="8" name="Content Placeholder 1">
            <a:extLst>
              <a:ext uri="{FF2B5EF4-FFF2-40B4-BE49-F238E27FC236}">
                <a16:creationId xmlns:a16="http://schemas.microsoft.com/office/drawing/2014/main" id="{1C8F5C5A-2A9B-6E58-05D2-3E20B617DF31}"/>
              </a:ext>
            </a:extLst>
          </p:cNvPr>
          <p:cNvSpPr txBox="1">
            <a:spLocks/>
          </p:cNvSpPr>
          <p:nvPr/>
        </p:nvSpPr>
        <p:spPr>
          <a:xfrm>
            <a:off x="957943" y="3839663"/>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t>Menu Upload Data txt menggunakan </a:t>
            </a:r>
            <a:r>
              <a:rPr lang="en-US" sz="1600" b="1"/>
              <a:t>txt un encrypted + detail tarif </a:t>
            </a:r>
            <a:r>
              <a:rPr lang="en-US" sz="1600"/>
              <a:t>yang dapat dipilih dan di download  dari aplikasi eklaim</a:t>
            </a:r>
          </a:p>
          <a:p>
            <a:r>
              <a:rPr lang="en-US" sz="1600"/>
              <a:t>Silahkan melakukan upload txt rawat inap dan rawat jalan (boleh digabung ataupun dipisah) setelah berhasil upload akan ada notifikasi berhasil seperti gambar diatas</a:t>
            </a:r>
          </a:p>
          <a:p>
            <a:r>
              <a:rPr lang="en-US" sz="1600"/>
              <a:t>Sebaiknya txt diupload setiap bulan untuk kelengkapan data trend</a:t>
            </a:r>
          </a:p>
          <a:p>
            <a:r>
              <a:rPr lang="en-US" sz="1600"/>
              <a:t>Apabila txt yang sama atau revisi diupload Kembali maka tidak ada double record, database akan menyimpan kondisi yang  terakhir dengan melihat nomer SEP pasien</a:t>
            </a:r>
          </a:p>
          <a:p>
            <a:r>
              <a:rPr lang="en-US" sz="1600"/>
              <a:t>Tombol kuning “record database” berguna untuk melihat txt yang sudah pernah di upload</a:t>
            </a:r>
          </a:p>
          <a:p>
            <a:r>
              <a:rPr lang="en-US" sz="1600"/>
              <a:t>Tombol merah “ hapus data” untuk menghapus data melalui pemilihan range tanggal, untuk menghapus berdasarkan txt yang diupload bisa menggunakan tombol hapus di tombol kuning “record database”</a:t>
            </a:r>
          </a:p>
        </p:txBody>
      </p:sp>
    </p:spTree>
    <p:extLst>
      <p:ext uri="{BB962C8B-B14F-4D97-AF65-F5344CB8AC3E}">
        <p14:creationId xmlns:p14="http://schemas.microsoft.com/office/powerpoint/2010/main" val="3362121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4DDB4-AF4B-7410-B7D2-DF2743AB7B3F}"/>
              </a:ext>
            </a:extLst>
          </p:cNvPr>
          <p:cNvSpPr>
            <a:spLocks noGrp="1"/>
          </p:cNvSpPr>
          <p:nvPr>
            <p:ph type="title"/>
          </p:nvPr>
        </p:nvSpPr>
        <p:spPr/>
        <p:txBody>
          <a:bodyPr/>
          <a:lstStyle/>
          <a:p>
            <a:r>
              <a:rPr lang="en-US"/>
              <a:t>MENU ANALISIS DATA KODING</a:t>
            </a:r>
          </a:p>
        </p:txBody>
      </p:sp>
    </p:spTree>
    <p:extLst>
      <p:ext uri="{BB962C8B-B14F-4D97-AF65-F5344CB8AC3E}">
        <p14:creationId xmlns:p14="http://schemas.microsoft.com/office/powerpoint/2010/main" val="3000640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3EBA8-CE63-6033-7996-04EFC56335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371BBD-FF1F-BFB3-C5CA-CA9F00D17D5E}"/>
              </a:ext>
            </a:extLst>
          </p:cNvPr>
          <p:cNvSpPr>
            <a:spLocks noGrp="1"/>
          </p:cNvSpPr>
          <p:nvPr>
            <p:ph type="title"/>
          </p:nvPr>
        </p:nvSpPr>
        <p:spPr>
          <a:xfrm>
            <a:off x="3893288" y="6128"/>
            <a:ext cx="3269512" cy="850478"/>
          </a:xfrm>
        </p:spPr>
        <p:txBody>
          <a:bodyPr>
            <a:normAutofit fontScale="90000"/>
          </a:bodyPr>
          <a:lstStyle/>
          <a:p>
            <a:r>
              <a:rPr lang="en-US"/>
              <a:t>SELISIH TARIF</a:t>
            </a:r>
          </a:p>
        </p:txBody>
      </p:sp>
      <p:sp>
        <p:nvSpPr>
          <p:cNvPr id="8" name="Content Placeholder 1">
            <a:extLst>
              <a:ext uri="{FF2B5EF4-FFF2-40B4-BE49-F238E27FC236}">
                <a16:creationId xmlns:a16="http://schemas.microsoft.com/office/drawing/2014/main" id="{08C467F4-B565-A102-2935-3BC24375B41F}"/>
              </a:ext>
            </a:extLst>
          </p:cNvPr>
          <p:cNvSpPr txBox="1">
            <a:spLocks/>
          </p:cNvSpPr>
          <p:nvPr/>
        </p:nvSpPr>
        <p:spPr>
          <a:xfrm>
            <a:off x="1001486" y="5354404"/>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t>Sub Menu Selisih Tarif </a:t>
            </a:r>
            <a:r>
              <a:rPr lang="en-US" sz="1600"/>
              <a:t>data yang akan dimunculkan adalah data pasien dengan selisih negatif saja</a:t>
            </a:r>
          </a:p>
          <a:p>
            <a:pPr marL="0" indent="0">
              <a:buNone/>
            </a:pPr>
            <a:r>
              <a:rPr lang="en-ID" sz="1800" b="0" i="0">
                <a:solidFill>
                  <a:srgbClr val="000000"/>
                </a:solidFill>
                <a:effectLst/>
              </a:rPr>
              <a:t>Melihat kasus-kasus yang mempunyai selisih tarif rumah sakit dengan klaim INA-CBG dari yang terbesar sampai yang terkecil dapat digunakan sebagai bahan evaluasi biaya dan penyusunan Panduan Praktek Klinis atau tindak lanjut lain nya dalam pengaturan pelayanan khususnya pasien JKN</a:t>
            </a:r>
            <a:endParaRPr lang="en-US"/>
          </a:p>
        </p:txBody>
      </p:sp>
      <p:pic>
        <p:nvPicPr>
          <p:cNvPr id="4" name="Picture 3" descr="A screenshot of a computer&#10;&#10;AI-generated content may be incorrect.">
            <a:extLst>
              <a:ext uri="{FF2B5EF4-FFF2-40B4-BE49-F238E27FC236}">
                <a16:creationId xmlns:a16="http://schemas.microsoft.com/office/drawing/2014/main" id="{A03E4B2B-BF07-D050-74D0-1DCF6BA12A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2984" y="1035536"/>
            <a:ext cx="9071986" cy="3961008"/>
          </a:xfrm>
          <a:prstGeom prst="rect">
            <a:avLst/>
          </a:prstGeom>
        </p:spPr>
      </p:pic>
    </p:spTree>
    <p:extLst>
      <p:ext uri="{BB962C8B-B14F-4D97-AF65-F5344CB8AC3E}">
        <p14:creationId xmlns:p14="http://schemas.microsoft.com/office/powerpoint/2010/main" val="3918860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47804-96C3-2DFE-7FFB-4AFAB25C0A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45F52C-2C86-471A-AF7E-3D552276B0D3}"/>
              </a:ext>
            </a:extLst>
          </p:cNvPr>
          <p:cNvSpPr>
            <a:spLocks noGrp="1"/>
          </p:cNvSpPr>
          <p:nvPr>
            <p:ph type="title"/>
          </p:nvPr>
        </p:nvSpPr>
        <p:spPr>
          <a:xfrm>
            <a:off x="4252517" y="37434"/>
            <a:ext cx="3269512" cy="850478"/>
          </a:xfrm>
        </p:spPr>
        <p:txBody>
          <a:bodyPr>
            <a:normAutofit fontScale="90000"/>
          </a:bodyPr>
          <a:lstStyle/>
          <a:p>
            <a:r>
              <a:rPr lang="en-US"/>
              <a:t>ANALISIS LOS</a:t>
            </a:r>
          </a:p>
        </p:txBody>
      </p:sp>
      <p:sp>
        <p:nvSpPr>
          <p:cNvPr id="8" name="Content Placeholder 1">
            <a:extLst>
              <a:ext uri="{FF2B5EF4-FFF2-40B4-BE49-F238E27FC236}">
                <a16:creationId xmlns:a16="http://schemas.microsoft.com/office/drawing/2014/main" id="{F0FC2083-C53E-F3EA-6C31-8FA061991EBE}"/>
              </a:ext>
            </a:extLst>
          </p:cNvPr>
          <p:cNvSpPr txBox="1">
            <a:spLocks/>
          </p:cNvSpPr>
          <p:nvPr/>
        </p:nvSpPr>
        <p:spPr>
          <a:xfrm>
            <a:off x="914400" y="4676203"/>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a:latin typeface="+mj-lt"/>
              </a:rPr>
              <a:t>Sub Menu Analisis LOS </a:t>
            </a:r>
            <a:r>
              <a:rPr lang="en-ID" sz="1600" b="0" i="0">
                <a:solidFill>
                  <a:srgbClr val="000000"/>
                </a:solidFill>
                <a:effectLst/>
                <a:latin typeface="+mj-lt"/>
              </a:rPr>
              <a:t>Melihat kasus-kasus dengan fokus :</a:t>
            </a:r>
            <a:endParaRPr lang="en-ID" sz="1600">
              <a:solidFill>
                <a:srgbClr val="000000"/>
              </a:solidFill>
              <a:effectLst/>
              <a:latin typeface="+mj-lt"/>
            </a:endParaRPr>
          </a:p>
          <a:p>
            <a:pPr>
              <a:buFont typeface="Arial" panose="020B0604020202020204" pitchFamily="34" charset="0"/>
              <a:buChar char="•"/>
            </a:pPr>
            <a:r>
              <a:rPr lang="en-ID" sz="1600" b="0" i="0">
                <a:solidFill>
                  <a:srgbClr val="000000"/>
                </a:solidFill>
                <a:effectLst/>
                <a:latin typeface="+mj-lt"/>
              </a:rPr>
              <a:t>Severity Level 1 dengan LOS &gt; 7 Hari , perlu dilakukan analisi kelengkapan dokumen dan tatalaksana dengan level 1 dan LOS Panjang</a:t>
            </a:r>
            <a:endParaRPr lang="en-ID" sz="1600">
              <a:latin typeface="+mj-lt"/>
            </a:endParaRPr>
          </a:p>
          <a:p>
            <a:pPr>
              <a:buFont typeface="Arial" panose="020B0604020202020204" pitchFamily="34" charset="0"/>
              <a:buChar char="•"/>
            </a:pPr>
            <a:r>
              <a:rPr lang="en-ID" sz="1600" b="0" i="0">
                <a:solidFill>
                  <a:srgbClr val="000000"/>
                </a:solidFill>
                <a:effectLst/>
                <a:latin typeface="+mj-lt"/>
              </a:rPr>
              <a:t>Severity Level 3 dengan LOS &lt; 4 Hari, perlu penguatan dokumentasi dikarekan dengan Level 3 dan LOS Pendek berpotensi dilakukan klarifikasi ulang saat proses klaim</a:t>
            </a:r>
            <a:endParaRPr lang="en-ID" sz="1600">
              <a:latin typeface="+mj-lt"/>
            </a:endParaRPr>
          </a:p>
          <a:p>
            <a:pPr>
              <a:buFont typeface="Arial" panose="020B0604020202020204" pitchFamily="34" charset="0"/>
              <a:buChar char="•"/>
            </a:pPr>
            <a:r>
              <a:rPr lang="en-ID" sz="1600" b="0" i="0">
                <a:solidFill>
                  <a:srgbClr val="000000"/>
                </a:solidFill>
                <a:effectLst/>
                <a:latin typeface="+mj-lt"/>
              </a:rPr>
              <a:t>Severity Level 3 dengan LOS &lt; 2 Hari, perlu penguatan indikasi rawat inap</a:t>
            </a:r>
          </a:p>
          <a:p>
            <a:pPr>
              <a:buFont typeface="Arial" panose="020B0604020202020204" pitchFamily="34" charset="0"/>
              <a:buChar char="•"/>
            </a:pPr>
            <a:r>
              <a:rPr lang="en-ID" sz="1600">
                <a:solidFill>
                  <a:srgbClr val="000000"/>
                </a:solidFill>
                <a:latin typeface="+mj-lt"/>
              </a:rPr>
              <a:t>Malnutrisi &lt; 7 Hari, perlu dilakukan evaluasi pasien dengan malnutrisi dengan LOS Pendek</a:t>
            </a:r>
            <a:endParaRPr lang="en-ID" sz="1600">
              <a:latin typeface="+mj-lt"/>
            </a:endParaRPr>
          </a:p>
          <a:p>
            <a:pPr marL="0" indent="0">
              <a:buNone/>
            </a:pPr>
            <a:endParaRPr lang="en-US"/>
          </a:p>
        </p:txBody>
      </p:sp>
      <p:pic>
        <p:nvPicPr>
          <p:cNvPr id="5" name="Picture 4" descr="A screenshot of a computer&#10;&#10;AI-generated content may be incorrect.">
            <a:extLst>
              <a:ext uri="{FF2B5EF4-FFF2-40B4-BE49-F238E27FC236}">
                <a16:creationId xmlns:a16="http://schemas.microsoft.com/office/drawing/2014/main" id="{E10E7EA9-4C40-686F-433F-7CE06F3841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87" y="1037985"/>
            <a:ext cx="9457871" cy="3338072"/>
          </a:xfrm>
          <a:prstGeom prst="rect">
            <a:avLst/>
          </a:prstGeom>
        </p:spPr>
      </p:pic>
    </p:spTree>
    <p:extLst>
      <p:ext uri="{BB962C8B-B14F-4D97-AF65-F5344CB8AC3E}">
        <p14:creationId xmlns:p14="http://schemas.microsoft.com/office/powerpoint/2010/main" val="3124351143"/>
      </p:ext>
    </p:extLst>
  </p:cSld>
  <p:clrMapOvr>
    <a:masterClrMapping/>
  </p:clrMapOvr>
</p:sld>
</file>

<file path=ppt/theme/theme1.xml><?xml version="1.0" encoding="utf-8"?>
<a:theme xmlns:a="http://schemas.openxmlformats.org/drawingml/2006/main" name="2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9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2998</TotalTime>
  <Words>2364</Words>
  <Application>Microsoft Macintosh PowerPoint</Application>
  <PresentationFormat>Widescreen</PresentationFormat>
  <Paragraphs>234</Paragraphs>
  <Slides>55</Slides>
  <Notes>0</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55</vt:i4>
      </vt:variant>
    </vt:vector>
  </HeadingPairs>
  <TitlesOfParts>
    <vt:vector size="68" baseType="lpstr">
      <vt:lpstr>Aptos</vt:lpstr>
      <vt:lpstr>Aptos Display</vt:lpstr>
      <vt:lpstr>Arial</vt:lpstr>
      <vt:lpstr>Calibri</vt:lpstr>
      <vt:lpstr>Calibri Light</vt:lpstr>
      <vt:lpstr>Cambria Math</vt:lpstr>
      <vt:lpstr>Wingdings</vt:lpstr>
      <vt:lpstr>2_Office Theme</vt:lpstr>
      <vt:lpstr>4_Office Theme</vt:lpstr>
      <vt:lpstr>3_Office Theme</vt:lpstr>
      <vt:lpstr>1_Office Theme</vt:lpstr>
      <vt:lpstr>9_Office Theme</vt:lpstr>
      <vt:lpstr>Custom Design</vt:lpstr>
      <vt:lpstr>PETUNJUK TEKNIS AmatiPro dan Basic</vt:lpstr>
      <vt:lpstr>PENDAHULUAN</vt:lpstr>
      <vt:lpstr>PENDAHULUAN</vt:lpstr>
      <vt:lpstr>PENDAHULUAN</vt:lpstr>
      <vt:lpstr>INSTALASI</vt:lpstr>
      <vt:lpstr>UPLOAD DATA TXT</vt:lpstr>
      <vt:lpstr>MENU ANALISIS DATA KODING</vt:lpstr>
      <vt:lpstr>SELISIH TARIF</vt:lpstr>
      <vt:lpstr>ANALISIS LOS</vt:lpstr>
      <vt:lpstr>KASUS VENTILATOR</vt:lpstr>
      <vt:lpstr>KASUS DM</vt:lpstr>
      <vt:lpstr>MENU ANALISIS DATA KLAIM</vt:lpstr>
      <vt:lpstr>CASEMIX INDEX  CMI (1)</vt:lpstr>
      <vt:lpstr>CASEMIX INDEX By Group  CMI (2)</vt:lpstr>
      <vt:lpstr>REKAP PELAYANAN</vt:lpstr>
      <vt:lpstr>DASHBOARD PELAYANAN</vt:lpstr>
      <vt:lpstr>ANALISIS BIAYA DAN PPK</vt:lpstr>
      <vt:lpstr>REKAPITULASI PASIEN INTENSIF CARE</vt:lpstr>
      <vt:lpstr>MENU AUDIT KODING</vt:lpstr>
      <vt:lpstr>AUDIT KODING</vt:lpstr>
      <vt:lpstr>MENU PRA VERIFIKASI</vt:lpstr>
      <vt:lpstr>PURIFIKASI</vt:lpstr>
      <vt:lpstr>PURIFIKASI</vt:lpstr>
      <vt:lpstr>POTENSI PENDING-DISPUTE </vt:lpstr>
      <vt:lpstr>TELUSUR BA PENYELESAIAN KLAIM </vt:lpstr>
      <vt:lpstr>EPISODE KLAIM</vt:lpstr>
      <vt:lpstr>POTENSI TOP UP</vt:lpstr>
      <vt:lpstr>KASUS KECELAKAAN</vt:lpstr>
      <vt:lpstr>MENU  GAMBARAN PELAYANAN</vt:lpstr>
      <vt:lpstr>READMISION RATE</vt:lpstr>
      <vt:lpstr>POTENSI INFEKSI NOSOKOMIAL</vt:lpstr>
      <vt:lpstr>POTENSI PENYAKIT AKIBAT KERJA</vt:lpstr>
      <vt:lpstr>CARA PULANG</vt:lpstr>
      <vt:lpstr>RERATA LOS (LAMA RAWAT)</vt:lpstr>
      <vt:lpstr>RERATA LOS By KODE INA-CBG</vt:lpstr>
      <vt:lpstr>RERATA LOS By DIAGNOSIS UTAMA</vt:lpstr>
      <vt:lpstr>RERATA LOS By PROSEDUR</vt:lpstr>
      <vt:lpstr>MENU  INDIKATOR PELAYANAN</vt:lpstr>
      <vt:lpstr>RERATA COST/CHARGE</vt:lpstr>
      <vt:lpstr>RERATA COST/CHARGE</vt:lpstr>
      <vt:lpstr>NILAI TOP UP</vt:lpstr>
      <vt:lpstr>PROPORSI SEVERITY LEVEL</vt:lpstr>
      <vt:lpstr>AMATIPRO CORPORATE v1.0.0</vt:lpstr>
      <vt:lpstr>AmatiPro Corporate</vt:lpstr>
      <vt:lpstr>HALAMAN UTAMA</vt:lpstr>
      <vt:lpstr>DASHBOARD TREND</vt:lpstr>
      <vt:lpstr>DASHBOARD TREND</vt:lpstr>
      <vt:lpstr>DASHBOARD TREND</vt:lpstr>
      <vt:lpstr>DASHBOARD TREND</vt:lpstr>
      <vt:lpstr>DASHBOARD TREND</vt:lpstr>
      <vt:lpstr>DASHBOARD TREND</vt:lpstr>
      <vt:lpstr>DASHBOARD TREND</vt:lpstr>
      <vt:lpstr>DASHBOARD TREND</vt:lpstr>
      <vt:lpstr>DASHBOARD TREND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P2KSN30 P2KSN30</dc:creator>
  <cp:lastModifiedBy>rudiyulianto</cp:lastModifiedBy>
  <cp:revision>97</cp:revision>
  <dcterms:created xsi:type="dcterms:W3CDTF">2024-02-06T03:42:04Z</dcterms:created>
  <dcterms:modified xsi:type="dcterms:W3CDTF">2025-03-03T10:16:41Z</dcterms:modified>
</cp:coreProperties>
</file>